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56" r:id="rId3"/>
    <p:sldId id="257" r:id="rId4"/>
    <p:sldId id="258" r:id="rId5"/>
    <p:sldId id="259" r:id="rId6"/>
    <p:sldId id="260" r:id="rId7"/>
    <p:sldId id="261" r:id="rId8"/>
    <p:sldId id="262" r:id="rId9"/>
    <p:sldId id="263" r:id="rId10"/>
    <p:sldId id="264" r:id="rId11"/>
    <p:sldId id="268" r:id="rId12"/>
    <p:sldId id="269" r:id="rId13"/>
    <p:sldId id="273" r:id="rId14"/>
    <p:sldId id="275" r:id="rId15"/>
    <p:sldId id="267" r:id="rId16"/>
    <p:sldId id="270" r:id="rId17"/>
    <p:sldId id="271" r:id="rId18"/>
    <p:sldId id="276" r:id="rId19"/>
    <p:sldId id="266" r:id="rId20"/>
    <p:sldId id="272" r:id="rId21"/>
    <p:sldId id="274" r:id="rId22"/>
  </p:sldIdLst>
  <p:sldSz cx="12192000" cy="6858000"/>
  <p:notesSz cx="6858000" cy="9947275"/>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940C3FF9-7ACF-4DE6-8283-91AC15879C02}">
          <p14:sldIdLst>
            <p14:sldId id="256"/>
            <p14:sldId id="257"/>
            <p14:sldId id="258"/>
            <p14:sldId id="259"/>
            <p14:sldId id="260"/>
            <p14:sldId id="261"/>
            <p14:sldId id="262"/>
            <p14:sldId id="263"/>
            <p14:sldId id="264"/>
            <p14:sldId id="268"/>
            <p14:sldId id="269"/>
            <p14:sldId id="273"/>
            <p14:sldId id="275"/>
            <p14:sldId id="267"/>
            <p14:sldId id="270"/>
            <p14:sldId id="271"/>
            <p14:sldId id="276"/>
            <p14:sldId id="266"/>
            <p14:sldId id="272"/>
            <p14:sldId id="27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46" d="100"/>
          <a:sy n="46" d="100"/>
        </p:scale>
        <p:origin x="58" y="749"/>
      </p:cViewPr>
      <p:guideLst/>
    </p:cSldViewPr>
  </p:slideViewPr>
  <p:notesTextViewPr>
    <p:cViewPr>
      <p:scale>
        <a:sx n="1" d="1"/>
        <a:sy n="1" d="1"/>
      </p:scale>
      <p:origin x="0" y="0"/>
    </p:cViewPr>
  </p:notesTextViewPr>
  <p:notesViewPr>
    <p:cSldViewPr snapToGrid="0">
      <p:cViewPr varScale="1">
        <p:scale>
          <a:sx n="63" d="100"/>
          <a:sy n="63" d="100"/>
        </p:scale>
        <p:origin x="2703"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9091"/>
          </a:xfrm>
          <a:prstGeom prst="rect">
            <a:avLst/>
          </a:prstGeom>
        </p:spPr>
        <p:txBody>
          <a:bodyPr vert="horz" lIns="91440" tIns="45720" rIns="91440" bIns="45720" rtlCol="0"/>
          <a:lstStyle>
            <a:lvl1pPr algn="r">
              <a:defRPr sz="1200"/>
            </a:lvl1pPr>
          </a:lstStyle>
          <a:p>
            <a:fld id="{3E4A7997-D8C4-4E98-B3F7-F1A7D466F5AB}" type="datetimeFigureOut">
              <a:rPr lang="nl-NL" smtClean="0"/>
              <a:t>18-9-2024</a:t>
            </a:fld>
            <a:endParaRPr lang="nl-NL"/>
          </a:p>
        </p:txBody>
      </p:sp>
      <p:sp>
        <p:nvSpPr>
          <p:cNvPr id="4" name="Tijdelijke aanduiding voor dia-afbeelding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787126"/>
            <a:ext cx="5486400" cy="391674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8185"/>
            <a:ext cx="2971800" cy="49909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448185"/>
            <a:ext cx="2971800" cy="499090"/>
          </a:xfrm>
          <a:prstGeom prst="rect">
            <a:avLst/>
          </a:prstGeom>
        </p:spPr>
        <p:txBody>
          <a:bodyPr vert="horz" lIns="91440" tIns="45720" rIns="91440" bIns="45720" rtlCol="0" anchor="b"/>
          <a:lstStyle>
            <a:lvl1pPr algn="r">
              <a:defRPr sz="1200"/>
            </a:lvl1pPr>
          </a:lstStyle>
          <a:p>
            <a:fld id="{A611131B-27C6-409E-8BBE-F382DC96CDC6}" type="slidenum">
              <a:rPr lang="nl-NL" smtClean="0"/>
              <a:t>‹nr.›</a:t>
            </a:fld>
            <a:endParaRPr lang="nl-NL"/>
          </a:p>
        </p:txBody>
      </p:sp>
    </p:spTree>
    <p:extLst>
      <p:ext uri="{BB962C8B-B14F-4D97-AF65-F5344CB8AC3E}">
        <p14:creationId xmlns:p14="http://schemas.microsoft.com/office/powerpoint/2010/main" val="4118880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dirty="0">
                <a:solidFill>
                  <a:srgbClr val="FF0000"/>
                </a:solidFill>
              </a:rPr>
              <a:t>Na de gemeente avond in oktober  heeft de kerkenraad een werkgroep en een klankbordgroep aangesteld. </a:t>
            </a:r>
          </a:p>
          <a:p>
            <a:pPr marL="0" indent="0">
              <a:buNone/>
            </a:pPr>
            <a:r>
              <a:rPr lang="nl-NL" dirty="0">
                <a:solidFill>
                  <a:srgbClr val="FF0000"/>
                </a:solidFill>
              </a:rPr>
              <a:t>De opdracht van de kerkenraad was om een volledig ondernemingsplan uit te werken, niet alleen het ruwe idee, maar concreet uitgewerkt met kosten, organisatie en natuurlijk de inhoud (missie, visie en mogelijke activiteitenlijst)</a:t>
            </a:r>
          </a:p>
          <a:p>
            <a:pPr marL="0" indent="0">
              <a:buNone/>
            </a:pPr>
            <a:r>
              <a:rPr lang="nl-NL" dirty="0">
                <a:solidFill>
                  <a:srgbClr val="FF0000"/>
                </a:solidFill>
              </a:rPr>
              <a:t>De klankbordgroep bestaat bestond uit een groep van 7 positief kritische mensen (zowel uit als van buiten de gemeente), die gedurende het proces van de werkgroep op de plannen hebben kunnen reageren. </a:t>
            </a:r>
            <a:endParaRPr lang="nl-NL" sz="1800" dirty="0">
              <a:solidFill>
                <a:srgbClr val="FF0000"/>
              </a:solidFill>
              <a:latin typeface="Aptos Display" panose="020B0004020202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A611131B-27C6-409E-8BBE-F382DC96CDC6}" type="slidenum">
              <a:rPr lang="nl-NL" smtClean="0"/>
              <a:t>1</a:t>
            </a:fld>
            <a:endParaRPr lang="nl-NL"/>
          </a:p>
        </p:txBody>
      </p:sp>
    </p:spTree>
    <p:extLst>
      <p:ext uri="{BB962C8B-B14F-4D97-AF65-F5344CB8AC3E}">
        <p14:creationId xmlns:p14="http://schemas.microsoft.com/office/powerpoint/2010/main" val="196427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A611131B-27C6-409E-8BBE-F382DC96CDC6}" type="slidenum">
              <a:rPr lang="nl-NL" smtClean="0"/>
              <a:t>10</a:t>
            </a:fld>
            <a:endParaRPr lang="nl-NL"/>
          </a:p>
        </p:txBody>
      </p:sp>
    </p:spTree>
    <p:extLst>
      <p:ext uri="{BB962C8B-B14F-4D97-AF65-F5344CB8AC3E}">
        <p14:creationId xmlns:p14="http://schemas.microsoft.com/office/powerpoint/2010/main" val="2064183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A611131B-27C6-409E-8BBE-F382DC96CDC6}" type="slidenum">
              <a:rPr lang="nl-NL" smtClean="0"/>
              <a:t>11</a:t>
            </a:fld>
            <a:endParaRPr lang="nl-NL"/>
          </a:p>
        </p:txBody>
      </p:sp>
    </p:spTree>
    <p:extLst>
      <p:ext uri="{BB962C8B-B14F-4D97-AF65-F5344CB8AC3E}">
        <p14:creationId xmlns:p14="http://schemas.microsoft.com/office/powerpoint/2010/main" val="4038626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A611131B-27C6-409E-8BBE-F382DC96CDC6}" type="slidenum">
              <a:rPr lang="nl-NL" smtClean="0"/>
              <a:t>12</a:t>
            </a:fld>
            <a:endParaRPr lang="nl-NL"/>
          </a:p>
        </p:txBody>
      </p:sp>
    </p:spTree>
    <p:extLst>
      <p:ext uri="{BB962C8B-B14F-4D97-AF65-F5344CB8AC3E}">
        <p14:creationId xmlns:p14="http://schemas.microsoft.com/office/powerpoint/2010/main" val="968412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11131B-27C6-409E-8BBE-F382DC96CDC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107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11131B-27C6-409E-8BBE-F382DC96CDC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8417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11131B-27C6-409E-8BBE-F382DC96CDC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497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11131B-27C6-409E-8BBE-F382DC96CDC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582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A611131B-27C6-409E-8BBE-F382DC96CDC6}" type="slidenum">
              <a:rPr lang="nl-NL" smtClean="0"/>
              <a:t>18</a:t>
            </a:fld>
            <a:endParaRPr lang="nl-NL"/>
          </a:p>
        </p:txBody>
      </p:sp>
    </p:spTree>
    <p:extLst>
      <p:ext uri="{BB962C8B-B14F-4D97-AF65-F5344CB8AC3E}">
        <p14:creationId xmlns:p14="http://schemas.microsoft.com/office/powerpoint/2010/main" val="4064734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A611131B-27C6-409E-8BBE-F382DC96CDC6}" type="slidenum">
              <a:rPr lang="nl-NL" smtClean="0"/>
              <a:t>19</a:t>
            </a:fld>
            <a:endParaRPr lang="nl-NL"/>
          </a:p>
        </p:txBody>
      </p:sp>
    </p:spTree>
    <p:extLst>
      <p:ext uri="{BB962C8B-B14F-4D97-AF65-F5344CB8AC3E}">
        <p14:creationId xmlns:p14="http://schemas.microsoft.com/office/powerpoint/2010/main" val="3109736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A611131B-27C6-409E-8BBE-F382DC96CDC6}" type="slidenum">
              <a:rPr lang="nl-NL" smtClean="0"/>
              <a:t>20</a:t>
            </a:fld>
            <a:endParaRPr lang="nl-NL"/>
          </a:p>
        </p:txBody>
      </p:sp>
    </p:spTree>
    <p:extLst>
      <p:ext uri="{BB962C8B-B14F-4D97-AF65-F5344CB8AC3E}">
        <p14:creationId xmlns:p14="http://schemas.microsoft.com/office/powerpoint/2010/main" val="82988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611131B-27C6-409E-8BBE-F382DC96CDC6}" type="slidenum">
              <a:rPr lang="nl-NL" smtClean="0"/>
              <a:t>2</a:t>
            </a:fld>
            <a:endParaRPr lang="nl-NL"/>
          </a:p>
        </p:txBody>
      </p:sp>
    </p:spTree>
    <p:extLst>
      <p:ext uri="{BB962C8B-B14F-4D97-AF65-F5344CB8AC3E}">
        <p14:creationId xmlns:p14="http://schemas.microsoft.com/office/powerpoint/2010/main" val="340860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Missie: waarom bestaan we. Wat de reden om dit te gaan doen. Is dus wat abstract geformuleerd. Visie: hoe gaan we de missie uitvoeren. Wordt al wat concreter. </a:t>
            </a:r>
          </a:p>
          <a:p>
            <a:r>
              <a:rPr lang="nl-NL" dirty="0"/>
              <a:t>Vraag: kunnen jullie je herkennen in deze missie?</a:t>
            </a:r>
          </a:p>
        </p:txBody>
      </p:sp>
      <p:sp>
        <p:nvSpPr>
          <p:cNvPr id="4" name="Tijdelijke aanduiding voor dianummer 3"/>
          <p:cNvSpPr>
            <a:spLocks noGrp="1"/>
          </p:cNvSpPr>
          <p:nvPr>
            <p:ph type="sldNum" sz="quarter" idx="5"/>
          </p:nvPr>
        </p:nvSpPr>
        <p:spPr/>
        <p:txBody>
          <a:bodyPr/>
          <a:lstStyle/>
          <a:p>
            <a:fld id="{A611131B-27C6-409E-8BBE-F382DC96CDC6}" type="slidenum">
              <a:rPr lang="nl-NL" smtClean="0"/>
              <a:t>3</a:t>
            </a:fld>
            <a:endParaRPr lang="nl-NL"/>
          </a:p>
        </p:txBody>
      </p:sp>
    </p:spTree>
    <p:extLst>
      <p:ext uri="{BB962C8B-B14F-4D97-AF65-F5344CB8AC3E}">
        <p14:creationId xmlns:p14="http://schemas.microsoft.com/office/powerpoint/2010/main" val="3567077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A611131B-27C6-409E-8BBE-F382DC96CDC6}" type="slidenum">
              <a:rPr lang="nl-NL" smtClean="0"/>
              <a:t>4</a:t>
            </a:fld>
            <a:endParaRPr lang="nl-NL"/>
          </a:p>
        </p:txBody>
      </p:sp>
    </p:spTree>
    <p:extLst>
      <p:ext uri="{BB962C8B-B14F-4D97-AF65-F5344CB8AC3E}">
        <p14:creationId xmlns:p14="http://schemas.microsoft.com/office/powerpoint/2010/main" val="878553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611131B-27C6-409E-8BBE-F382DC96CDC6}" type="slidenum">
              <a:rPr lang="nl-NL" smtClean="0"/>
              <a:t>5</a:t>
            </a:fld>
            <a:endParaRPr lang="nl-NL"/>
          </a:p>
        </p:txBody>
      </p:sp>
    </p:spTree>
    <p:extLst>
      <p:ext uri="{BB962C8B-B14F-4D97-AF65-F5344CB8AC3E}">
        <p14:creationId xmlns:p14="http://schemas.microsoft.com/office/powerpoint/2010/main" val="4242658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611131B-27C6-409E-8BBE-F382DC96CDC6}" type="slidenum">
              <a:rPr lang="nl-NL" smtClean="0"/>
              <a:t>6</a:t>
            </a:fld>
            <a:endParaRPr lang="nl-NL"/>
          </a:p>
        </p:txBody>
      </p:sp>
    </p:spTree>
    <p:extLst>
      <p:ext uri="{BB962C8B-B14F-4D97-AF65-F5344CB8AC3E}">
        <p14:creationId xmlns:p14="http://schemas.microsoft.com/office/powerpoint/2010/main" val="1078376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A611131B-27C6-409E-8BBE-F382DC96CDC6}" type="slidenum">
              <a:rPr lang="nl-NL" smtClean="0"/>
              <a:t>7</a:t>
            </a:fld>
            <a:endParaRPr lang="nl-NL"/>
          </a:p>
        </p:txBody>
      </p:sp>
    </p:spTree>
    <p:extLst>
      <p:ext uri="{BB962C8B-B14F-4D97-AF65-F5344CB8AC3E}">
        <p14:creationId xmlns:p14="http://schemas.microsoft.com/office/powerpoint/2010/main" val="3603537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A611131B-27C6-409E-8BBE-F382DC96CDC6}" type="slidenum">
              <a:rPr lang="nl-NL" smtClean="0"/>
              <a:t>8</a:t>
            </a:fld>
            <a:endParaRPr lang="nl-NL"/>
          </a:p>
        </p:txBody>
      </p:sp>
    </p:spTree>
    <p:extLst>
      <p:ext uri="{BB962C8B-B14F-4D97-AF65-F5344CB8AC3E}">
        <p14:creationId xmlns:p14="http://schemas.microsoft.com/office/powerpoint/2010/main" val="1823569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A611131B-27C6-409E-8BBE-F382DC96CDC6}" type="slidenum">
              <a:rPr lang="nl-NL" smtClean="0"/>
              <a:t>9</a:t>
            </a:fld>
            <a:endParaRPr lang="nl-NL"/>
          </a:p>
        </p:txBody>
      </p:sp>
    </p:spTree>
    <p:extLst>
      <p:ext uri="{BB962C8B-B14F-4D97-AF65-F5344CB8AC3E}">
        <p14:creationId xmlns:p14="http://schemas.microsoft.com/office/powerpoint/2010/main" val="1318622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0C4594-9007-CFEC-FE97-D2277043E278}"/>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0998D62E-90A8-E75A-B16F-757EC20AEE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54544997-7F10-C287-E1AE-89C8B6FB5FF5}"/>
              </a:ext>
            </a:extLst>
          </p:cNvPr>
          <p:cNvSpPr>
            <a:spLocks noGrp="1"/>
          </p:cNvSpPr>
          <p:nvPr>
            <p:ph type="dt" sz="half" idx="10"/>
          </p:nvPr>
        </p:nvSpPr>
        <p:spPr/>
        <p:txBody>
          <a:bodyPr/>
          <a:lstStyle/>
          <a:p>
            <a:fld id="{F4B26E21-F27F-4D87-A52D-ED5156A06F9E}" type="datetimeFigureOut">
              <a:rPr lang="nl-NL" smtClean="0"/>
              <a:t>18-9-2024</a:t>
            </a:fld>
            <a:endParaRPr lang="nl-NL"/>
          </a:p>
        </p:txBody>
      </p:sp>
      <p:sp>
        <p:nvSpPr>
          <p:cNvPr id="5" name="Tijdelijke aanduiding voor voettekst 4">
            <a:extLst>
              <a:ext uri="{FF2B5EF4-FFF2-40B4-BE49-F238E27FC236}">
                <a16:creationId xmlns:a16="http://schemas.microsoft.com/office/drawing/2014/main" id="{6FF83E54-4532-D1B7-67D0-03D73CBF7CF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28AF829-CC3D-E3A3-678B-012A40BC44F4}"/>
              </a:ext>
            </a:extLst>
          </p:cNvPr>
          <p:cNvSpPr>
            <a:spLocks noGrp="1"/>
          </p:cNvSpPr>
          <p:nvPr>
            <p:ph type="sldNum" sz="quarter" idx="12"/>
          </p:nvPr>
        </p:nvSpPr>
        <p:spPr/>
        <p:txBody>
          <a:bodyPr/>
          <a:lstStyle/>
          <a:p>
            <a:fld id="{8BB3F3A6-2CCF-45BC-B885-AF5DB0F8D653}" type="slidenum">
              <a:rPr lang="nl-NL" smtClean="0"/>
              <a:t>‹nr.›</a:t>
            </a:fld>
            <a:endParaRPr lang="nl-NL"/>
          </a:p>
        </p:txBody>
      </p:sp>
    </p:spTree>
    <p:extLst>
      <p:ext uri="{BB962C8B-B14F-4D97-AF65-F5344CB8AC3E}">
        <p14:creationId xmlns:p14="http://schemas.microsoft.com/office/powerpoint/2010/main" val="1654956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CC9D16-230A-2DA2-DF34-E4297BCC0C0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BB21F8C-F384-FA59-4E05-BE72D7D5D308}"/>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041BD5A-A9DA-3C94-A301-6CD7C9F5E0EC}"/>
              </a:ext>
            </a:extLst>
          </p:cNvPr>
          <p:cNvSpPr>
            <a:spLocks noGrp="1"/>
          </p:cNvSpPr>
          <p:nvPr>
            <p:ph type="dt" sz="half" idx="10"/>
          </p:nvPr>
        </p:nvSpPr>
        <p:spPr/>
        <p:txBody>
          <a:bodyPr/>
          <a:lstStyle/>
          <a:p>
            <a:fld id="{F4B26E21-F27F-4D87-A52D-ED5156A06F9E}" type="datetimeFigureOut">
              <a:rPr lang="nl-NL" smtClean="0"/>
              <a:t>18-9-2024</a:t>
            </a:fld>
            <a:endParaRPr lang="nl-NL"/>
          </a:p>
        </p:txBody>
      </p:sp>
      <p:sp>
        <p:nvSpPr>
          <p:cNvPr id="5" name="Tijdelijke aanduiding voor voettekst 4">
            <a:extLst>
              <a:ext uri="{FF2B5EF4-FFF2-40B4-BE49-F238E27FC236}">
                <a16:creationId xmlns:a16="http://schemas.microsoft.com/office/drawing/2014/main" id="{96C74CBC-A987-39E7-2F28-B6D191E3BBB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8DADED6-9FF9-81A0-BDF3-3F17506FF079}"/>
              </a:ext>
            </a:extLst>
          </p:cNvPr>
          <p:cNvSpPr>
            <a:spLocks noGrp="1"/>
          </p:cNvSpPr>
          <p:nvPr>
            <p:ph type="sldNum" sz="quarter" idx="12"/>
          </p:nvPr>
        </p:nvSpPr>
        <p:spPr/>
        <p:txBody>
          <a:bodyPr/>
          <a:lstStyle/>
          <a:p>
            <a:fld id="{8BB3F3A6-2CCF-45BC-B885-AF5DB0F8D653}" type="slidenum">
              <a:rPr lang="nl-NL" smtClean="0"/>
              <a:t>‹nr.›</a:t>
            </a:fld>
            <a:endParaRPr lang="nl-NL"/>
          </a:p>
        </p:txBody>
      </p:sp>
    </p:spTree>
    <p:extLst>
      <p:ext uri="{BB962C8B-B14F-4D97-AF65-F5344CB8AC3E}">
        <p14:creationId xmlns:p14="http://schemas.microsoft.com/office/powerpoint/2010/main" val="4078779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70C9763-36CB-8DFC-CC0C-468B294E69C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D51295BE-4A06-CAC4-D3C9-CD61C90D5B7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BBC5728-939D-B2EB-A9A3-5ECD7E4A968E}"/>
              </a:ext>
            </a:extLst>
          </p:cNvPr>
          <p:cNvSpPr>
            <a:spLocks noGrp="1"/>
          </p:cNvSpPr>
          <p:nvPr>
            <p:ph type="dt" sz="half" idx="10"/>
          </p:nvPr>
        </p:nvSpPr>
        <p:spPr/>
        <p:txBody>
          <a:bodyPr/>
          <a:lstStyle/>
          <a:p>
            <a:fld id="{F4B26E21-F27F-4D87-A52D-ED5156A06F9E}" type="datetimeFigureOut">
              <a:rPr lang="nl-NL" smtClean="0"/>
              <a:t>18-9-2024</a:t>
            </a:fld>
            <a:endParaRPr lang="nl-NL"/>
          </a:p>
        </p:txBody>
      </p:sp>
      <p:sp>
        <p:nvSpPr>
          <p:cNvPr id="5" name="Tijdelijke aanduiding voor voettekst 4">
            <a:extLst>
              <a:ext uri="{FF2B5EF4-FFF2-40B4-BE49-F238E27FC236}">
                <a16:creationId xmlns:a16="http://schemas.microsoft.com/office/drawing/2014/main" id="{4CB157A9-E21A-3AC1-87D3-3DCBA124E62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1395B86-B97D-3350-DD90-C319A3E65977}"/>
              </a:ext>
            </a:extLst>
          </p:cNvPr>
          <p:cNvSpPr>
            <a:spLocks noGrp="1"/>
          </p:cNvSpPr>
          <p:nvPr>
            <p:ph type="sldNum" sz="quarter" idx="12"/>
          </p:nvPr>
        </p:nvSpPr>
        <p:spPr/>
        <p:txBody>
          <a:bodyPr/>
          <a:lstStyle/>
          <a:p>
            <a:fld id="{8BB3F3A6-2CCF-45BC-B885-AF5DB0F8D653}" type="slidenum">
              <a:rPr lang="nl-NL" smtClean="0"/>
              <a:t>‹nr.›</a:t>
            </a:fld>
            <a:endParaRPr lang="nl-NL"/>
          </a:p>
        </p:txBody>
      </p:sp>
    </p:spTree>
    <p:extLst>
      <p:ext uri="{BB962C8B-B14F-4D97-AF65-F5344CB8AC3E}">
        <p14:creationId xmlns:p14="http://schemas.microsoft.com/office/powerpoint/2010/main" val="275609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0C4594-9007-CFEC-FE97-D2277043E278}"/>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0998D62E-90A8-E75A-B16F-757EC20AEE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54544997-7F10-C287-E1AE-89C8B6FB5FF5}"/>
              </a:ext>
            </a:extLst>
          </p:cNvPr>
          <p:cNvSpPr>
            <a:spLocks noGrp="1"/>
          </p:cNvSpPr>
          <p:nvPr>
            <p:ph type="dt" sz="half" idx="10"/>
          </p:nvPr>
        </p:nvSpPr>
        <p:spPr/>
        <p:txBody>
          <a:bodyPr/>
          <a:lstStyle/>
          <a:p>
            <a:fld id="{F4B26E21-F27F-4D87-A52D-ED5156A06F9E}" type="datetimeFigureOut">
              <a:rPr lang="nl-NL" smtClean="0"/>
              <a:t>18-9-2024</a:t>
            </a:fld>
            <a:endParaRPr lang="nl-NL"/>
          </a:p>
        </p:txBody>
      </p:sp>
      <p:sp>
        <p:nvSpPr>
          <p:cNvPr id="5" name="Tijdelijke aanduiding voor voettekst 4">
            <a:extLst>
              <a:ext uri="{FF2B5EF4-FFF2-40B4-BE49-F238E27FC236}">
                <a16:creationId xmlns:a16="http://schemas.microsoft.com/office/drawing/2014/main" id="{6FF83E54-4532-D1B7-67D0-03D73CBF7CF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28AF829-CC3D-E3A3-678B-012A40BC44F4}"/>
              </a:ext>
            </a:extLst>
          </p:cNvPr>
          <p:cNvSpPr>
            <a:spLocks noGrp="1"/>
          </p:cNvSpPr>
          <p:nvPr>
            <p:ph type="sldNum" sz="quarter" idx="12"/>
          </p:nvPr>
        </p:nvSpPr>
        <p:spPr/>
        <p:txBody>
          <a:bodyPr/>
          <a:lstStyle/>
          <a:p>
            <a:fld id="{8BB3F3A6-2CCF-45BC-B885-AF5DB0F8D653}" type="slidenum">
              <a:rPr lang="nl-NL" smtClean="0"/>
              <a:t>‹nr.›</a:t>
            </a:fld>
            <a:endParaRPr lang="nl-NL"/>
          </a:p>
        </p:txBody>
      </p:sp>
    </p:spTree>
    <p:extLst>
      <p:ext uri="{BB962C8B-B14F-4D97-AF65-F5344CB8AC3E}">
        <p14:creationId xmlns:p14="http://schemas.microsoft.com/office/powerpoint/2010/main" val="3053736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D689BD-0BE2-2EA1-FEAE-06848B63E1B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375FEF1-8B92-E139-9C5C-6688883072A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BEBCE86-4081-B20D-63A9-98D3B8786F0F}"/>
              </a:ext>
            </a:extLst>
          </p:cNvPr>
          <p:cNvSpPr>
            <a:spLocks noGrp="1"/>
          </p:cNvSpPr>
          <p:nvPr>
            <p:ph type="dt" sz="half" idx="10"/>
          </p:nvPr>
        </p:nvSpPr>
        <p:spPr/>
        <p:txBody>
          <a:bodyPr/>
          <a:lstStyle/>
          <a:p>
            <a:fld id="{F4B26E21-F27F-4D87-A52D-ED5156A06F9E}" type="datetimeFigureOut">
              <a:rPr lang="nl-NL" smtClean="0"/>
              <a:t>18-9-2024</a:t>
            </a:fld>
            <a:endParaRPr lang="nl-NL"/>
          </a:p>
        </p:txBody>
      </p:sp>
      <p:sp>
        <p:nvSpPr>
          <p:cNvPr id="5" name="Tijdelijke aanduiding voor voettekst 4">
            <a:extLst>
              <a:ext uri="{FF2B5EF4-FFF2-40B4-BE49-F238E27FC236}">
                <a16:creationId xmlns:a16="http://schemas.microsoft.com/office/drawing/2014/main" id="{F2438F0E-2913-C020-7FF1-0F762F045F1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5E90D79-2744-8B46-268D-0D24BDAEA05D}"/>
              </a:ext>
            </a:extLst>
          </p:cNvPr>
          <p:cNvSpPr>
            <a:spLocks noGrp="1"/>
          </p:cNvSpPr>
          <p:nvPr>
            <p:ph type="sldNum" sz="quarter" idx="12"/>
          </p:nvPr>
        </p:nvSpPr>
        <p:spPr/>
        <p:txBody>
          <a:bodyPr/>
          <a:lstStyle/>
          <a:p>
            <a:fld id="{8BB3F3A6-2CCF-45BC-B885-AF5DB0F8D653}" type="slidenum">
              <a:rPr lang="nl-NL" smtClean="0"/>
              <a:t>‹nr.›</a:t>
            </a:fld>
            <a:endParaRPr lang="nl-NL"/>
          </a:p>
        </p:txBody>
      </p:sp>
    </p:spTree>
    <p:extLst>
      <p:ext uri="{BB962C8B-B14F-4D97-AF65-F5344CB8AC3E}">
        <p14:creationId xmlns:p14="http://schemas.microsoft.com/office/powerpoint/2010/main" val="3850028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D13EE0-3E6E-B148-2A9B-F331E14E4CA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C4611E88-CC63-38BE-E7BC-D454A8129D7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E0DAB9A-33E7-08E3-A55C-BD3E0A1E0500}"/>
              </a:ext>
            </a:extLst>
          </p:cNvPr>
          <p:cNvSpPr>
            <a:spLocks noGrp="1"/>
          </p:cNvSpPr>
          <p:nvPr>
            <p:ph type="dt" sz="half" idx="10"/>
          </p:nvPr>
        </p:nvSpPr>
        <p:spPr/>
        <p:txBody>
          <a:bodyPr/>
          <a:lstStyle/>
          <a:p>
            <a:fld id="{F4B26E21-F27F-4D87-A52D-ED5156A06F9E}" type="datetimeFigureOut">
              <a:rPr lang="nl-NL" smtClean="0"/>
              <a:t>18-9-2024</a:t>
            </a:fld>
            <a:endParaRPr lang="nl-NL"/>
          </a:p>
        </p:txBody>
      </p:sp>
      <p:sp>
        <p:nvSpPr>
          <p:cNvPr id="5" name="Tijdelijke aanduiding voor voettekst 4">
            <a:extLst>
              <a:ext uri="{FF2B5EF4-FFF2-40B4-BE49-F238E27FC236}">
                <a16:creationId xmlns:a16="http://schemas.microsoft.com/office/drawing/2014/main" id="{14765420-EBCB-8A11-68AE-B182170F5B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6476DB5-8D71-E469-C4EC-C295AA785DB2}"/>
              </a:ext>
            </a:extLst>
          </p:cNvPr>
          <p:cNvSpPr>
            <a:spLocks noGrp="1"/>
          </p:cNvSpPr>
          <p:nvPr>
            <p:ph type="sldNum" sz="quarter" idx="12"/>
          </p:nvPr>
        </p:nvSpPr>
        <p:spPr/>
        <p:txBody>
          <a:bodyPr/>
          <a:lstStyle/>
          <a:p>
            <a:fld id="{8BB3F3A6-2CCF-45BC-B885-AF5DB0F8D653}" type="slidenum">
              <a:rPr lang="nl-NL" smtClean="0"/>
              <a:t>‹nr.›</a:t>
            </a:fld>
            <a:endParaRPr lang="nl-NL"/>
          </a:p>
        </p:txBody>
      </p:sp>
    </p:spTree>
    <p:extLst>
      <p:ext uri="{BB962C8B-B14F-4D97-AF65-F5344CB8AC3E}">
        <p14:creationId xmlns:p14="http://schemas.microsoft.com/office/powerpoint/2010/main" val="2917122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CF067D-A342-5241-0B06-E61EB09104A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BBE26E3-20DE-E94D-F1DD-06FFAD807371}"/>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7DE81A1A-9BF4-8184-4A11-CF14F0672CF7}"/>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35056DC-318D-4256-6F4D-F29976D99AEC}"/>
              </a:ext>
            </a:extLst>
          </p:cNvPr>
          <p:cNvSpPr>
            <a:spLocks noGrp="1"/>
          </p:cNvSpPr>
          <p:nvPr>
            <p:ph type="dt" sz="half" idx="10"/>
          </p:nvPr>
        </p:nvSpPr>
        <p:spPr/>
        <p:txBody>
          <a:bodyPr/>
          <a:lstStyle/>
          <a:p>
            <a:fld id="{F4B26E21-F27F-4D87-A52D-ED5156A06F9E}" type="datetimeFigureOut">
              <a:rPr lang="nl-NL" smtClean="0"/>
              <a:t>18-9-2024</a:t>
            </a:fld>
            <a:endParaRPr lang="nl-NL"/>
          </a:p>
        </p:txBody>
      </p:sp>
      <p:sp>
        <p:nvSpPr>
          <p:cNvPr id="6" name="Tijdelijke aanduiding voor voettekst 5">
            <a:extLst>
              <a:ext uri="{FF2B5EF4-FFF2-40B4-BE49-F238E27FC236}">
                <a16:creationId xmlns:a16="http://schemas.microsoft.com/office/drawing/2014/main" id="{5AA26A81-855F-A48D-3A9C-35330AA4F88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4919DE3-1297-9789-5D06-E68CCD60FC6F}"/>
              </a:ext>
            </a:extLst>
          </p:cNvPr>
          <p:cNvSpPr>
            <a:spLocks noGrp="1"/>
          </p:cNvSpPr>
          <p:nvPr>
            <p:ph type="sldNum" sz="quarter" idx="12"/>
          </p:nvPr>
        </p:nvSpPr>
        <p:spPr/>
        <p:txBody>
          <a:bodyPr/>
          <a:lstStyle/>
          <a:p>
            <a:fld id="{8BB3F3A6-2CCF-45BC-B885-AF5DB0F8D653}" type="slidenum">
              <a:rPr lang="nl-NL" smtClean="0"/>
              <a:t>‹nr.›</a:t>
            </a:fld>
            <a:endParaRPr lang="nl-NL"/>
          </a:p>
        </p:txBody>
      </p:sp>
    </p:spTree>
    <p:extLst>
      <p:ext uri="{BB962C8B-B14F-4D97-AF65-F5344CB8AC3E}">
        <p14:creationId xmlns:p14="http://schemas.microsoft.com/office/powerpoint/2010/main" val="2897894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3178A5-766E-A22E-4101-04FBD4410913}"/>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3BCB4BA-AA82-8926-84BE-897046256D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215353F-A576-2794-0AEE-79BB9D7A70A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F59B80D-E8F3-59A1-1B9A-DEC0CF5E68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BB39136-7EAB-97F0-2FCC-215F7B55A0B5}"/>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F6568D3-9F15-1D42-6DD4-1447E4C2B41D}"/>
              </a:ext>
            </a:extLst>
          </p:cNvPr>
          <p:cNvSpPr>
            <a:spLocks noGrp="1"/>
          </p:cNvSpPr>
          <p:nvPr>
            <p:ph type="dt" sz="half" idx="10"/>
          </p:nvPr>
        </p:nvSpPr>
        <p:spPr/>
        <p:txBody>
          <a:bodyPr/>
          <a:lstStyle/>
          <a:p>
            <a:fld id="{F4B26E21-F27F-4D87-A52D-ED5156A06F9E}" type="datetimeFigureOut">
              <a:rPr lang="nl-NL" smtClean="0"/>
              <a:t>18-9-2024</a:t>
            </a:fld>
            <a:endParaRPr lang="nl-NL"/>
          </a:p>
        </p:txBody>
      </p:sp>
      <p:sp>
        <p:nvSpPr>
          <p:cNvPr id="8" name="Tijdelijke aanduiding voor voettekst 7">
            <a:extLst>
              <a:ext uri="{FF2B5EF4-FFF2-40B4-BE49-F238E27FC236}">
                <a16:creationId xmlns:a16="http://schemas.microsoft.com/office/drawing/2014/main" id="{BE7C38EA-D3E5-55F2-8692-38A0E1977445}"/>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B543F7B8-FB60-687C-FC21-3B3325DE2456}"/>
              </a:ext>
            </a:extLst>
          </p:cNvPr>
          <p:cNvSpPr>
            <a:spLocks noGrp="1"/>
          </p:cNvSpPr>
          <p:nvPr>
            <p:ph type="sldNum" sz="quarter" idx="12"/>
          </p:nvPr>
        </p:nvSpPr>
        <p:spPr/>
        <p:txBody>
          <a:bodyPr/>
          <a:lstStyle/>
          <a:p>
            <a:fld id="{8BB3F3A6-2CCF-45BC-B885-AF5DB0F8D653}" type="slidenum">
              <a:rPr lang="nl-NL" smtClean="0"/>
              <a:t>‹nr.›</a:t>
            </a:fld>
            <a:endParaRPr lang="nl-NL"/>
          </a:p>
        </p:txBody>
      </p:sp>
    </p:spTree>
    <p:extLst>
      <p:ext uri="{BB962C8B-B14F-4D97-AF65-F5344CB8AC3E}">
        <p14:creationId xmlns:p14="http://schemas.microsoft.com/office/powerpoint/2010/main" val="4141385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9EBCA0-99C1-8950-E9C2-93BCEB3E189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3E43F167-B7DB-D85F-F046-1891C8671185}"/>
              </a:ext>
            </a:extLst>
          </p:cNvPr>
          <p:cNvSpPr>
            <a:spLocks noGrp="1"/>
          </p:cNvSpPr>
          <p:nvPr>
            <p:ph type="dt" sz="half" idx="10"/>
          </p:nvPr>
        </p:nvSpPr>
        <p:spPr/>
        <p:txBody>
          <a:bodyPr/>
          <a:lstStyle/>
          <a:p>
            <a:fld id="{F4B26E21-F27F-4D87-A52D-ED5156A06F9E}" type="datetimeFigureOut">
              <a:rPr lang="nl-NL" smtClean="0"/>
              <a:t>18-9-2024</a:t>
            </a:fld>
            <a:endParaRPr lang="nl-NL"/>
          </a:p>
        </p:txBody>
      </p:sp>
      <p:sp>
        <p:nvSpPr>
          <p:cNvPr id="4" name="Tijdelijke aanduiding voor voettekst 3">
            <a:extLst>
              <a:ext uri="{FF2B5EF4-FFF2-40B4-BE49-F238E27FC236}">
                <a16:creationId xmlns:a16="http://schemas.microsoft.com/office/drawing/2014/main" id="{240C1E2E-05FF-8CBC-3C95-C9B4F6D1186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88D7226A-4CAB-F7E8-5C9F-AADF3A319DC4}"/>
              </a:ext>
            </a:extLst>
          </p:cNvPr>
          <p:cNvSpPr>
            <a:spLocks noGrp="1"/>
          </p:cNvSpPr>
          <p:nvPr>
            <p:ph type="sldNum" sz="quarter" idx="12"/>
          </p:nvPr>
        </p:nvSpPr>
        <p:spPr/>
        <p:txBody>
          <a:bodyPr/>
          <a:lstStyle/>
          <a:p>
            <a:fld id="{8BB3F3A6-2CCF-45BC-B885-AF5DB0F8D653}" type="slidenum">
              <a:rPr lang="nl-NL" smtClean="0"/>
              <a:t>‹nr.›</a:t>
            </a:fld>
            <a:endParaRPr lang="nl-NL"/>
          </a:p>
        </p:txBody>
      </p:sp>
    </p:spTree>
    <p:extLst>
      <p:ext uri="{BB962C8B-B14F-4D97-AF65-F5344CB8AC3E}">
        <p14:creationId xmlns:p14="http://schemas.microsoft.com/office/powerpoint/2010/main" val="3219483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F7CD14F-9222-9DD2-892F-F057A78B5097}"/>
              </a:ext>
            </a:extLst>
          </p:cNvPr>
          <p:cNvSpPr>
            <a:spLocks noGrp="1"/>
          </p:cNvSpPr>
          <p:nvPr>
            <p:ph type="dt" sz="half" idx="10"/>
          </p:nvPr>
        </p:nvSpPr>
        <p:spPr/>
        <p:txBody>
          <a:bodyPr/>
          <a:lstStyle/>
          <a:p>
            <a:fld id="{F4B26E21-F27F-4D87-A52D-ED5156A06F9E}" type="datetimeFigureOut">
              <a:rPr lang="nl-NL" smtClean="0"/>
              <a:t>18-9-2024</a:t>
            </a:fld>
            <a:endParaRPr lang="nl-NL"/>
          </a:p>
        </p:txBody>
      </p:sp>
      <p:sp>
        <p:nvSpPr>
          <p:cNvPr id="3" name="Tijdelijke aanduiding voor voettekst 2">
            <a:extLst>
              <a:ext uri="{FF2B5EF4-FFF2-40B4-BE49-F238E27FC236}">
                <a16:creationId xmlns:a16="http://schemas.microsoft.com/office/drawing/2014/main" id="{A32010B0-2B81-2963-6946-1DBF9D7DD7CA}"/>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BB8BCE70-7848-3837-F243-5B71E55FAAF6}"/>
              </a:ext>
            </a:extLst>
          </p:cNvPr>
          <p:cNvSpPr>
            <a:spLocks noGrp="1"/>
          </p:cNvSpPr>
          <p:nvPr>
            <p:ph type="sldNum" sz="quarter" idx="12"/>
          </p:nvPr>
        </p:nvSpPr>
        <p:spPr/>
        <p:txBody>
          <a:bodyPr/>
          <a:lstStyle/>
          <a:p>
            <a:fld id="{8BB3F3A6-2CCF-45BC-B885-AF5DB0F8D653}" type="slidenum">
              <a:rPr lang="nl-NL" smtClean="0"/>
              <a:t>‹nr.›</a:t>
            </a:fld>
            <a:endParaRPr lang="nl-NL"/>
          </a:p>
        </p:txBody>
      </p:sp>
    </p:spTree>
    <p:extLst>
      <p:ext uri="{BB962C8B-B14F-4D97-AF65-F5344CB8AC3E}">
        <p14:creationId xmlns:p14="http://schemas.microsoft.com/office/powerpoint/2010/main" val="3321533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332F2E-C1DA-8216-C47F-2D5AE7AEFD9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0296A802-34F6-0BF7-77C5-A630C89849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371B7C0-E9CD-FFE5-256F-E8833B5349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604D20D-F94B-9273-CFC0-5043B02C69D2}"/>
              </a:ext>
            </a:extLst>
          </p:cNvPr>
          <p:cNvSpPr>
            <a:spLocks noGrp="1"/>
          </p:cNvSpPr>
          <p:nvPr>
            <p:ph type="dt" sz="half" idx="10"/>
          </p:nvPr>
        </p:nvSpPr>
        <p:spPr/>
        <p:txBody>
          <a:bodyPr/>
          <a:lstStyle/>
          <a:p>
            <a:fld id="{F4B26E21-F27F-4D87-A52D-ED5156A06F9E}" type="datetimeFigureOut">
              <a:rPr lang="nl-NL" smtClean="0"/>
              <a:t>18-9-2024</a:t>
            </a:fld>
            <a:endParaRPr lang="nl-NL"/>
          </a:p>
        </p:txBody>
      </p:sp>
      <p:sp>
        <p:nvSpPr>
          <p:cNvPr id="6" name="Tijdelijke aanduiding voor voettekst 5">
            <a:extLst>
              <a:ext uri="{FF2B5EF4-FFF2-40B4-BE49-F238E27FC236}">
                <a16:creationId xmlns:a16="http://schemas.microsoft.com/office/drawing/2014/main" id="{093EC69A-7B93-B2CE-2FC7-95FAAFE903C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EFD8B07-B60B-AC10-2C3B-8924AAA56E15}"/>
              </a:ext>
            </a:extLst>
          </p:cNvPr>
          <p:cNvSpPr>
            <a:spLocks noGrp="1"/>
          </p:cNvSpPr>
          <p:nvPr>
            <p:ph type="sldNum" sz="quarter" idx="12"/>
          </p:nvPr>
        </p:nvSpPr>
        <p:spPr/>
        <p:txBody>
          <a:bodyPr/>
          <a:lstStyle/>
          <a:p>
            <a:fld id="{8BB3F3A6-2CCF-45BC-B885-AF5DB0F8D653}" type="slidenum">
              <a:rPr lang="nl-NL" smtClean="0"/>
              <a:t>‹nr.›</a:t>
            </a:fld>
            <a:endParaRPr lang="nl-NL"/>
          </a:p>
        </p:txBody>
      </p:sp>
    </p:spTree>
    <p:extLst>
      <p:ext uri="{BB962C8B-B14F-4D97-AF65-F5344CB8AC3E}">
        <p14:creationId xmlns:p14="http://schemas.microsoft.com/office/powerpoint/2010/main" val="1687342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D689BD-0BE2-2EA1-FEAE-06848B63E1B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375FEF1-8B92-E139-9C5C-6688883072A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BEBCE86-4081-B20D-63A9-98D3B8786F0F}"/>
              </a:ext>
            </a:extLst>
          </p:cNvPr>
          <p:cNvSpPr>
            <a:spLocks noGrp="1"/>
          </p:cNvSpPr>
          <p:nvPr>
            <p:ph type="dt" sz="half" idx="10"/>
          </p:nvPr>
        </p:nvSpPr>
        <p:spPr/>
        <p:txBody>
          <a:bodyPr/>
          <a:lstStyle/>
          <a:p>
            <a:fld id="{F4B26E21-F27F-4D87-A52D-ED5156A06F9E}" type="datetimeFigureOut">
              <a:rPr lang="nl-NL" smtClean="0"/>
              <a:t>18-9-2024</a:t>
            </a:fld>
            <a:endParaRPr lang="nl-NL"/>
          </a:p>
        </p:txBody>
      </p:sp>
      <p:sp>
        <p:nvSpPr>
          <p:cNvPr id="5" name="Tijdelijke aanduiding voor voettekst 4">
            <a:extLst>
              <a:ext uri="{FF2B5EF4-FFF2-40B4-BE49-F238E27FC236}">
                <a16:creationId xmlns:a16="http://schemas.microsoft.com/office/drawing/2014/main" id="{F2438F0E-2913-C020-7FF1-0F762F045F1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5E90D79-2744-8B46-268D-0D24BDAEA05D}"/>
              </a:ext>
            </a:extLst>
          </p:cNvPr>
          <p:cNvSpPr>
            <a:spLocks noGrp="1"/>
          </p:cNvSpPr>
          <p:nvPr>
            <p:ph type="sldNum" sz="quarter" idx="12"/>
          </p:nvPr>
        </p:nvSpPr>
        <p:spPr/>
        <p:txBody>
          <a:bodyPr/>
          <a:lstStyle/>
          <a:p>
            <a:fld id="{8BB3F3A6-2CCF-45BC-B885-AF5DB0F8D653}" type="slidenum">
              <a:rPr lang="nl-NL" smtClean="0"/>
              <a:t>‹nr.›</a:t>
            </a:fld>
            <a:endParaRPr lang="nl-NL"/>
          </a:p>
        </p:txBody>
      </p:sp>
    </p:spTree>
    <p:extLst>
      <p:ext uri="{BB962C8B-B14F-4D97-AF65-F5344CB8AC3E}">
        <p14:creationId xmlns:p14="http://schemas.microsoft.com/office/powerpoint/2010/main" val="3575455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9CED4B-A86D-FE29-6F3C-02E28790419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01B2828-3959-219C-E0BE-972D9B23AD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65D92BBB-74C3-E4E4-907F-55FBD9F122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C3F62A1-4872-44D8-989A-C76A2810CE6C}"/>
              </a:ext>
            </a:extLst>
          </p:cNvPr>
          <p:cNvSpPr>
            <a:spLocks noGrp="1"/>
          </p:cNvSpPr>
          <p:nvPr>
            <p:ph type="dt" sz="half" idx="10"/>
          </p:nvPr>
        </p:nvSpPr>
        <p:spPr/>
        <p:txBody>
          <a:bodyPr/>
          <a:lstStyle/>
          <a:p>
            <a:fld id="{F4B26E21-F27F-4D87-A52D-ED5156A06F9E}" type="datetimeFigureOut">
              <a:rPr lang="nl-NL" smtClean="0"/>
              <a:t>18-9-2024</a:t>
            </a:fld>
            <a:endParaRPr lang="nl-NL"/>
          </a:p>
        </p:txBody>
      </p:sp>
      <p:sp>
        <p:nvSpPr>
          <p:cNvPr id="6" name="Tijdelijke aanduiding voor voettekst 5">
            <a:extLst>
              <a:ext uri="{FF2B5EF4-FFF2-40B4-BE49-F238E27FC236}">
                <a16:creationId xmlns:a16="http://schemas.microsoft.com/office/drawing/2014/main" id="{E61ACBB6-6ADE-C092-EFC9-B5CF4EF5701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576F13C-9965-03C9-D10C-3495C5C32BCB}"/>
              </a:ext>
            </a:extLst>
          </p:cNvPr>
          <p:cNvSpPr>
            <a:spLocks noGrp="1"/>
          </p:cNvSpPr>
          <p:nvPr>
            <p:ph type="sldNum" sz="quarter" idx="12"/>
          </p:nvPr>
        </p:nvSpPr>
        <p:spPr/>
        <p:txBody>
          <a:bodyPr/>
          <a:lstStyle/>
          <a:p>
            <a:fld id="{8BB3F3A6-2CCF-45BC-B885-AF5DB0F8D653}" type="slidenum">
              <a:rPr lang="nl-NL" smtClean="0"/>
              <a:t>‹nr.›</a:t>
            </a:fld>
            <a:endParaRPr lang="nl-NL"/>
          </a:p>
        </p:txBody>
      </p:sp>
    </p:spTree>
    <p:extLst>
      <p:ext uri="{BB962C8B-B14F-4D97-AF65-F5344CB8AC3E}">
        <p14:creationId xmlns:p14="http://schemas.microsoft.com/office/powerpoint/2010/main" val="173851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CC9D16-230A-2DA2-DF34-E4297BCC0C0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BB21F8C-F384-FA59-4E05-BE72D7D5D308}"/>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041BD5A-A9DA-3C94-A301-6CD7C9F5E0EC}"/>
              </a:ext>
            </a:extLst>
          </p:cNvPr>
          <p:cNvSpPr>
            <a:spLocks noGrp="1"/>
          </p:cNvSpPr>
          <p:nvPr>
            <p:ph type="dt" sz="half" idx="10"/>
          </p:nvPr>
        </p:nvSpPr>
        <p:spPr/>
        <p:txBody>
          <a:bodyPr/>
          <a:lstStyle/>
          <a:p>
            <a:fld id="{F4B26E21-F27F-4D87-A52D-ED5156A06F9E}" type="datetimeFigureOut">
              <a:rPr lang="nl-NL" smtClean="0"/>
              <a:t>18-9-2024</a:t>
            </a:fld>
            <a:endParaRPr lang="nl-NL"/>
          </a:p>
        </p:txBody>
      </p:sp>
      <p:sp>
        <p:nvSpPr>
          <p:cNvPr id="5" name="Tijdelijke aanduiding voor voettekst 4">
            <a:extLst>
              <a:ext uri="{FF2B5EF4-FFF2-40B4-BE49-F238E27FC236}">
                <a16:creationId xmlns:a16="http://schemas.microsoft.com/office/drawing/2014/main" id="{96C74CBC-A987-39E7-2F28-B6D191E3BBB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8DADED6-9FF9-81A0-BDF3-3F17506FF079}"/>
              </a:ext>
            </a:extLst>
          </p:cNvPr>
          <p:cNvSpPr>
            <a:spLocks noGrp="1"/>
          </p:cNvSpPr>
          <p:nvPr>
            <p:ph type="sldNum" sz="quarter" idx="12"/>
          </p:nvPr>
        </p:nvSpPr>
        <p:spPr/>
        <p:txBody>
          <a:bodyPr/>
          <a:lstStyle/>
          <a:p>
            <a:fld id="{8BB3F3A6-2CCF-45BC-B885-AF5DB0F8D653}" type="slidenum">
              <a:rPr lang="nl-NL" smtClean="0"/>
              <a:t>‹nr.›</a:t>
            </a:fld>
            <a:endParaRPr lang="nl-NL"/>
          </a:p>
        </p:txBody>
      </p:sp>
    </p:spTree>
    <p:extLst>
      <p:ext uri="{BB962C8B-B14F-4D97-AF65-F5344CB8AC3E}">
        <p14:creationId xmlns:p14="http://schemas.microsoft.com/office/powerpoint/2010/main" val="83637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70C9763-36CB-8DFC-CC0C-468B294E69C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D51295BE-4A06-CAC4-D3C9-CD61C90D5B7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BBC5728-939D-B2EB-A9A3-5ECD7E4A968E}"/>
              </a:ext>
            </a:extLst>
          </p:cNvPr>
          <p:cNvSpPr>
            <a:spLocks noGrp="1"/>
          </p:cNvSpPr>
          <p:nvPr>
            <p:ph type="dt" sz="half" idx="10"/>
          </p:nvPr>
        </p:nvSpPr>
        <p:spPr/>
        <p:txBody>
          <a:bodyPr/>
          <a:lstStyle/>
          <a:p>
            <a:fld id="{F4B26E21-F27F-4D87-A52D-ED5156A06F9E}" type="datetimeFigureOut">
              <a:rPr lang="nl-NL" smtClean="0"/>
              <a:t>18-9-2024</a:t>
            </a:fld>
            <a:endParaRPr lang="nl-NL"/>
          </a:p>
        </p:txBody>
      </p:sp>
      <p:sp>
        <p:nvSpPr>
          <p:cNvPr id="5" name="Tijdelijke aanduiding voor voettekst 4">
            <a:extLst>
              <a:ext uri="{FF2B5EF4-FFF2-40B4-BE49-F238E27FC236}">
                <a16:creationId xmlns:a16="http://schemas.microsoft.com/office/drawing/2014/main" id="{4CB157A9-E21A-3AC1-87D3-3DCBA124E62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1395B86-B97D-3350-DD90-C319A3E65977}"/>
              </a:ext>
            </a:extLst>
          </p:cNvPr>
          <p:cNvSpPr>
            <a:spLocks noGrp="1"/>
          </p:cNvSpPr>
          <p:nvPr>
            <p:ph type="sldNum" sz="quarter" idx="12"/>
          </p:nvPr>
        </p:nvSpPr>
        <p:spPr/>
        <p:txBody>
          <a:bodyPr/>
          <a:lstStyle/>
          <a:p>
            <a:fld id="{8BB3F3A6-2CCF-45BC-B885-AF5DB0F8D653}" type="slidenum">
              <a:rPr lang="nl-NL" smtClean="0"/>
              <a:t>‹nr.›</a:t>
            </a:fld>
            <a:endParaRPr lang="nl-NL"/>
          </a:p>
        </p:txBody>
      </p:sp>
    </p:spTree>
    <p:extLst>
      <p:ext uri="{BB962C8B-B14F-4D97-AF65-F5344CB8AC3E}">
        <p14:creationId xmlns:p14="http://schemas.microsoft.com/office/powerpoint/2010/main" val="1703010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D13EE0-3E6E-B148-2A9B-F331E14E4CA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C4611E88-CC63-38BE-E7BC-D454A8129D7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E0DAB9A-33E7-08E3-A55C-BD3E0A1E0500}"/>
              </a:ext>
            </a:extLst>
          </p:cNvPr>
          <p:cNvSpPr>
            <a:spLocks noGrp="1"/>
          </p:cNvSpPr>
          <p:nvPr>
            <p:ph type="dt" sz="half" idx="10"/>
          </p:nvPr>
        </p:nvSpPr>
        <p:spPr/>
        <p:txBody>
          <a:bodyPr/>
          <a:lstStyle/>
          <a:p>
            <a:fld id="{F4B26E21-F27F-4D87-A52D-ED5156A06F9E}" type="datetimeFigureOut">
              <a:rPr lang="nl-NL" smtClean="0"/>
              <a:t>18-9-2024</a:t>
            </a:fld>
            <a:endParaRPr lang="nl-NL"/>
          </a:p>
        </p:txBody>
      </p:sp>
      <p:sp>
        <p:nvSpPr>
          <p:cNvPr id="5" name="Tijdelijke aanduiding voor voettekst 4">
            <a:extLst>
              <a:ext uri="{FF2B5EF4-FFF2-40B4-BE49-F238E27FC236}">
                <a16:creationId xmlns:a16="http://schemas.microsoft.com/office/drawing/2014/main" id="{14765420-EBCB-8A11-68AE-B182170F5B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6476DB5-8D71-E469-C4EC-C295AA785DB2}"/>
              </a:ext>
            </a:extLst>
          </p:cNvPr>
          <p:cNvSpPr>
            <a:spLocks noGrp="1"/>
          </p:cNvSpPr>
          <p:nvPr>
            <p:ph type="sldNum" sz="quarter" idx="12"/>
          </p:nvPr>
        </p:nvSpPr>
        <p:spPr/>
        <p:txBody>
          <a:bodyPr/>
          <a:lstStyle/>
          <a:p>
            <a:fld id="{8BB3F3A6-2CCF-45BC-B885-AF5DB0F8D653}" type="slidenum">
              <a:rPr lang="nl-NL" smtClean="0"/>
              <a:t>‹nr.›</a:t>
            </a:fld>
            <a:endParaRPr lang="nl-NL"/>
          </a:p>
        </p:txBody>
      </p:sp>
    </p:spTree>
    <p:extLst>
      <p:ext uri="{BB962C8B-B14F-4D97-AF65-F5344CB8AC3E}">
        <p14:creationId xmlns:p14="http://schemas.microsoft.com/office/powerpoint/2010/main" val="3649987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CF067D-A342-5241-0B06-E61EB09104A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BBE26E3-20DE-E94D-F1DD-06FFAD807371}"/>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7DE81A1A-9BF4-8184-4A11-CF14F0672CF7}"/>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35056DC-318D-4256-6F4D-F29976D99AEC}"/>
              </a:ext>
            </a:extLst>
          </p:cNvPr>
          <p:cNvSpPr>
            <a:spLocks noGrp="1"/>
          </p:cNvSpPr>
          <p:nvPr>
            <p:ph type="dt" sz="half" idx="10"/>
          </p:nvPr>
        </p:nvSpPr>
        <p:spPr/>
        <p:txBody>
          <a:bodyPr/>
          <a:lstStyle/>
          <a:p>
            <a:fld id="{F4B26E21-F27F-4D87-A52D-ED5156A06F9E}" type="datetimeFigureOut">
              <a:rPr lang="nl-NL" smtClean="0"/>
              <a:t>18-9-2024</a:t>
            </a:fld>
            <a:endParaRPr lang="nl-NL"/>
          </a:p>
        </p:txBody>
      </p:sp>
      <p:sp>
        <p:nvSpPr>
          <p:cNvPr id="6" name="Tijdelijke aanduiding voor voettekst 5">
            <a:extLst>
              <a:ext uri="{FF2B5EF4-FFF2-40B4-BE49-F238E27FC236}">
                <a16:creationId xmlns:a16="http://schemas.microsoft.com/office/drawing/2014/main" id="{5AA26A81-855F-A48D-3A9C-35330AA4F88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4919DE3-1297-9789-5D06-E68CCD60FC6F}"/>
              </a:ext>
            </a:extLst>
          </p:cNvPr>
          <p:cNvSpPr>
            <a:spLocks noGrp="1"/>
          </p:cNvSpPr>
          <p:nvPr>
            <p:ph type="sldNum" sz="quarter" idx="12"/>
          </p:nvPr>
        </p:nvSpPr>
        <p:spPr/>
        <p:txBody>
          <a:bodyPr/>
          <a:lstStyle/>
          <a:p>
            <a:fld id="{8BB3F3A6-2CCF-45BC-B885-AF5DB0F8D653}" type="slidenum">
              <a:rPr lang="nl-NL" smtClean="0"/>
              <a:t>‹nr.›</a:t>
            </a:fld>
            <a:endParaRPr lang="nl-NL"/>
          </a:p>
        </p:txBody>
      </p:sp>
    </p:spTree>
    <p:extLst>
      <p:ext uri="{BB962C8B-B14F-4D97-AF65-F5344CB8AC3E}">
        <p14:creationId xmlns:p14="http://schemas.microsoft.com/office/powerpoint/2010/main" val="2294581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3178A5-766E-A22E-4101-04FBD4410913}"/>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3BCB4BA-AA82-8926-84BE-897046256D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215353F-A576-2794-0AEE-79BB9D7A70A3}"/>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F59B80D-E8F3-59A1-1B9A-DEC0CF5E68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BB39136-7EAB-97F0-2FCC-215F7B55A0B5}"/>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F6568D3-9F15-1D42-6DD4-1447E4C2B41D}"/>
              </a:ext>
            </a:extLst>
          </p:cNvPr>
          <p:cNvSpPr>
            <a:spLocks noGrp="1"/>
          </p:cNvSpPr>
          <p:nvPr>
            <p:ph type="dt" sz="half" idx="10"/>
          </p:nvPr>
        </p:nvSpPr>
        <p:spPr/>
        <p:txBody>
          <a:bodyPr/>
          <a:lstStyle/>
          <a:p>
            <a:fld id="{F4B26E21-F27F-4D87-A52D-ED5156A06F9E}" type="datetimeFigureOut">
              <a:rPr lang="nl-NL" smtClean="0"/>
              <a:t>18-9-2024</a:t>
            </a:fld>
            <a:endParaRPr lang="nl-NL"/>
          </a:p>
        </p:txBody>
      </p:sp>
      <p:sp>
        <p:nvSpPr>
          <p:cNvPr id="8" name="Tijdelijke aanduiding voor voettekst 7">
            <a:extLst>
              <a:ext uri="{FF2B5EF4-FFF2-40B4-BE49-F238E27FC236}">
                <a16:creationId xmlns:a16="http://schemas.microsoft.com/office/drawing/2014/main" id="{BE7C38EA-D3E5-55F2-8692-38A0E1977445}"/>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B543F7B8-FB60-687C-FC21-3B3325DE2456}"/>
              </a:ext>
            </a:extLst>
          </p:cNvPr>
          <p:cNvSpPr>
            <a:spLocks noGrp="1"/>
          </p:cNvSpPr>
          <p:nvPr>
            <p:ph type="sldNum" sz="quarter" idx="12"/>
          </p:nvPr>
        </p:nvSpPr>
        <p:spPr/>
        <p:txBody>
          <a:bodyPr/>
          <a:lstStyle/>
          <a:p>
            <a:fld id="{8BB3F3A6-2CCF-45BC-B885-AF5DB0F8D653}" type="slidenum">
              <a:rPr lang="nl-NL" smtClean="0"/>
              <a:t>‹nr.›</a:t>
            </a:fld>
            <a:endParaRPr lang="nl-NL"/>
          </a:p>
        </p:txBody>
      </p:sp>
    </p:spTree>
    <p:extLst>
      <p:ext uri="{BB962C8B-B14F-4D97-AF65-F5344CB8AC3E}">
        <p14:creationId xmlns:p14="http://schemas.microsoft.com/office/powerpoint/2010/main" val="2555300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9EBCA0-99C1-8950-E9C2-93BCEB3E189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3E43F167-B7DB-D85F-F046-1891C8671185}"/>
              </a:ext>
            </a:extLst>
          </p:cNvPr>
          <p:cNvSpPr>
            <a:spLocks noGrp="1"/>
          </p:cNvSpPr>
          <p:nvPr>
            <p:ph type="dt" sz="half" idx="10"/>
          </p:nvPr>
        </p:nvSpPr>
        <p:spPr/>
        <p:txBody>
          <a:bodyPr/>
          <a:lstStyle/>
          <a:p>
            <a:fld id="{F4B26E21-F27F-4D87-A52D-ED5156A06F9E}" type="datetimeFigureOut">
              <a:rPr lang="nl-NL" smtClean="0"/>
              <a:t>18-9-2024</a:t>
            </a:fld>
            <a:endParaRPr lang="nl-NL"/>
          </a:p>
        </p:txBody>
      </p:sp>
      <p:sp>
        <p:nvSpPr>
          <p:cNvPr id="4" name="Tijdelijke aanduiding voor voettekst 3">
            <a:extLst>
              <a:ext uri="{FF2B5EF4-FFF2-40B4-BE49-F238E27FC236}">
                <a16:creationId xmlns:a16="http://schemas.microsoft.com/office/drawing/2014/main" id="{240C1E2E-05FF-8CBC-3C95-C9B4F6D1186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88D7226A-4CAB-F7E8-5C9F-AADF3A319DC4}"/>
              </a:ext>
            </a:extLst>
          </p:cNvPr>
          <p:cNvSpPr>
            <a:spLocks noGrp="1"/>
          </p:cNvSpPr>
          <p:nvPr>
            <p:ph type="sldNum" sz="quarter" idx="12"/>
          </p:nvPr>
        </p:nvSpPr>
        <p:spPr/>
        <p:txBody>
          <a:bodyPr/>
          <a:lstStyle/>
          <a:p>
            <a:fld id="{8BB3F3A6-2CCF-45BC-B885-AF5DB0F8D653}" type="slidenum">
              <a:rPr lang="nl-NL" smtClean="0"/>
              <a:t>‹nr.›</a:t>
            </a:fld>
            <a:endParaRPr lang="nl-NL"/>
          </a:p>
        </p:txBody>
      </p:sp>
    </p:spTree>
    <p:extLst>
      <p:ext uri="{BB962C8B-B14F-4D97-AF65-F5344CB8AC3E}">
        <p14:creationId xmlns:p14="http://schemas.microsoft.com/office/powerpoint/2010/main" val="3856189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F7CD14F-9222-9DD2-892F-F057A78B5097}"/>
              </a:ext>
            </a:extLst>
          </p:cNvPr>
          <p:cNvSpPr>
            <a:spLocks noGrp="1"/>
          </p:cNvSpPr>
          <p:nvPr>
            <p:ph type="dt" sz="half" idx="10"/>
          </p:nvPr>
        </p:nvSpPr>
        <p:spPr/>
        <p:txBody>
          <a:bodyPr/>
          <a:lstStyle/>
          <a:p>
            <a:fld id="{F4B26E21-F27F-4D87-A52D-ED5156A06F9E}" type="datetimeFigureOut">
              <a:rPr lang="nl-NL" smtClean="0"/>
              <a:t>18-9-2024</a:t>
            </a:fld>
            <a:endParaRPr lang="nl-NL"/>
          </a:p>
        </p:txBody>
      </p:sp>
      <p:sp>
        <p:nvSpPr>
          <p:cNvPr id="3" name="Tijdelijke aanduiding voor voettekst 2">
            <a:extLst>
              <a:ext uri="{FF2B5EF4-FFF2-40B4-BE49-F238E27FC236}">
                <a16:creationId xmlns:a16="http://schemas.microsoft.com/office/drawing/2014/main" id="{A32010B0-2B81-2963-6946-1DBF9D7DD7CA}"/>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BB8BCE70-7848-3837-F243-5B71E55FAAF6}"/>
              </a:ext>
            </a:extLst>
          </p:cNvPr>
          <p:cNvSpPr>
            <a:spLocks noGrp="1"/>
          </p:cNvSpPr>
          <p:nvPr>
            <p:ph type="sldNum" sz="quarter" idx="12"/>
          </p:nvPr>
        </p:nvSpPr>
        <p:spPr/>
        <p:txBody>
          <a:bodyPr/>
          <a:lstStyle/>
          <a:p>
            <a:fld id="{8BB3F3A6-2CCF-45BC-B885-AF5DB0F8D653}" type="slidenum">
              <a:rPr lang="nl-NL" smtClean="0"/>
              <a:t>‹nr.›</a:t>
            </a:fld>
            <a:endParaRPr lang="nl-NL"/>
          </a:p>
        </p:txBody>
      </p:sp>
    </p:spTree>
    <p:extLst>
      <p:ext uri="{BB962C8B-B14F-4D97-AF65-F5344CB8AC3E}">
        <p14:creationId xmlns:p14="http://schemas.microsoft.com/office/powerpoint/2010/main" val="268762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332F2E-C1DA-8216-C47F-2D5AE7AEFD9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0296A802-34F6-0BF7-77C5-A630C89849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371B7C0-E9CD-FFE5-256F-E8833B5349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604D20D-F94B-9273-CFC0-5043B02C69D2}"/>
              </a:ext>
            </a:extLst>
          </p:cNvPr>
          <p:cNvSpPr>
            <a:spLocks noGrp="1"/>
          </p:cNvSpPr>
          <p:nvPr>
            <p:ph type="dt" sz="half" idx="10"/>
          </p:nvPr>
        </p:nvSpPr>
        <p:spPr/>
        <p:txBody>
          <a:bodyPr/>
          <a:lstStyle/>
          <a:p>
            <a:fld id="{F4B26E21-F27F-4D87-A52D-ED5156A06F9E}" type="datetimeFigureOut">
              <a:rPr lang="nl-NL" smtClean="0"/>
              <a:t>18-9-2024</a:t>
            </a:fld>
            <a:endParaRPr lang="nl-NL"/>
          </a:p>
        </p:txBody>
      </p:sp>
      <p:sp>
        <p:nvSpPr>
          <p:cNvPr id="6" name="Tijdelijke aanduiding voor voettekst 5">
            <a:extLst>
              <a:ext uri="{FF2B5EF4-FFF2-40B4-BE49-F238E27FC236}">
                <a16:creationId xmlns:a16="http://schemas.microsoft.com/office/drawing/2014/main" id="{093EC69A-7B93-B2CE-2FC7-95FAAFE903C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EFD8B07-B60B-AC10-2C3B-8924AAA56E15}"/>
              </a:ext>
            </a:extLst>
          </p:cNvPr>
          <p:cNvSpPr>
            <a:spLocks noGrp="1"/>
          </p:cNvSpPr>
          <p:nvPr>
            <p:ph type="sldNum" sz="quarter" idx="12"/>
          </p:nvPr>
        </p:nvSpPr>
        <p:spPr/>
        <p:txBody>
          <a:bodyPr/>
          <a:lstStyle/>
          <a:p>
            <a:fld id="{8BB3F3A6-2CCF-45BC-B885-AF5DB0F8D653}" type="slidenum">
              <a:rPr lang="nl-NL" smtClean="0"/>
              <a:t>‹nr.›</a:t>
            </a:fld>
            <a:endParaRPr lang="nl-NL"/>
          </a:p>
        </p:txBody>
      </p:sp>
    </p:spTree>
    <p:extLst>
      <p:ext uri="{BB962C8B-B14F-4D97-AF65-F5344CB8AC3E}">
        <p14:creationId xmlns:p14="http://schemas.microsoft.com/office/powerpoint/2010/main" val="1870779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9CED4B-A86D-FE29-6F3C-02E28790419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01B2828-3959-219C-E0BE-972D9B23AD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65D92BBB-74C3-E4E4-907F-55FBD9F122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C3F62A1-4872-44D8-989A-C76A2810CE6C}"/>
              </a:ext>
            </a:extLst>
          </p:cNvPr>
          <p:cNvSpPr>
            <a:spLocks noGrp="1"/>
          </p:cNvSpPr>
          <p:nvPr>
            <p:ph type="dt" sz="half" idx="10"/>
          </p:nvPr>
        </p:nvSpPr>
        <p:spPr/>
        <p:txBody>
          <a:bodyPr/>
          <a:lstStyle/>
          <a:p>
            <a:fld id="{F4B26E21-F27F-4D87-A52D-ED5156A06F9E}" type="datetimeFigureOut">
              <a:rPr lang="nl-NL" smtClean="0"/>
              <a:t>18-9-2024</a:t>
            </a:fld>
            <a:endParaRPr lang="nl-NL"/>
          </a:p>
        </p:txBody>
      </p:sp>
      <p:sp>
        <p:nvSpPr>
          <p:cNvPr id="6" name="Tijdelijke aanduiding voor voettekst 5">
            <a:extLst>
              <a:ext uri="{FF2B5EF4-FFF2-40B4-BE49-F238E27FC236}">
                <a16:creationId xmlns:a16="http://schemas.microsoft.com/office/drawing/2014/main" id="{E61ACBB6-6ADE-C092-EFC9-B5CF4EF5701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576F13C-9965-03C9-D10C-3495C5C32BCB}"/>
              </a:ext>
            </a:extLst>
          </p:cNvPr>
          <p:cNvSpPr>
            <a:spLocks noGrp="1"/>
          </p:cNvSpPr>
          <p:nvPr>
            <p:ph type="sldNum" sz="quarter" idx="12"/>
          </p:nvPr>
        </p:nvSpPr>
        <p:spPr/>
        <p:txBody>
          <a:bodyPr/>
          <a:lstStyle/>
          <a:p>
            <a:fld id="{8BB3F3A6-2CCF-45BC-B885-AF5DB0F8D653}" type="slidenum">
              <a:rPr lang="nl-NL" smtClean="0"/>
              <a:t>‹nr.›</a:t>
            </a:fld>
            <a:endParaRPr lang="nl-NL"/>
          </a:p>
        </p:txBody>
      </p:sp>
    </p:spTree>
    <p:extLst>
      <p:ext uri="{BB962C8B-B14F-4D97-AF65-F5344CB8AC3E}">
        <p14:creationId xmlns:p14="http://schemas.microsoft.com/office/powerpoint/2010/main" val="3653724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8D26D34-2B83-AF76-F569-CE1662A4FF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965C9C2-9A74-AEFC-E16D-9DCE5D8557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D09317E-3748-76FB-0307-5B6B7122E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4B26E21-F27F-4D87-A52D-ED5156A06F9E}" type="datetimeFigureOut">
              <a:rPr lang="nl-NL" smtClean="0"/>
              <a:t>18-9-2024</a:t>
            </a:fld>
            <a:endParaRPr lang="nl-NL"/>
          </a:p>
        </p:txBody>
      </p:sp>
      <p:sp>
        <p:nvSpPr>
          <p:cNvPr id="5" name="Tijdelijke aanduiding voor voettekst 4">
            <a:extLst>
              <a:ext uri="{FF2B5EF4-FFF2-40B4-BE49-F238E27FC236}">
                <a16:creationId xmlns:a16="http://schemas.microsoft.com/office/drawing/2014/main" id="{927EBEAD-FA5C-746E-5929-31F4222D56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90E92A74-D708-B0AF-47C4-055628A1B6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B3F3A6-2CCF-45BC-B885-AF5DB0F8D653}" type="slidenum">
              <a:rPr lang="nl-NL" smtClean="0"/>
              <a:t>‹nr.›</a:t>
            </a:fld>
            <a:endParaRPr lang="nl-NL"/>
          </a:p>
        </p:txBody>
      </p:sp>
    </p:spTree>
    <p:extLst>
      <p:ext uri="{BB962C8B-B14F-4D97-AF65-F5344CB8AC3E}">
        <p14:creationId xmlns:p14="http://schemas.microsoft.com/office/powerpoint/2010/main" val="2872427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8D26D34-2B83-AF76-F569-CE1662A4FF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965C9C2-9A74-AEFC-E16D-9DCE5D8557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D09317E-3748-76FB-0307-5B6B7122E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4B26E21-F27F-4D87-A52D-ED5156A06F9E}" type="datetimeFigureOut">
              <a:rPr lang="nl-NL" smtClean="0"/>
              <a:t>18-9-2024</a:t>
            </a:fld>
            <a:endParaRPr lang="nl-NL"/>
          </a:p>
        </p:txBody>
      </p:sp>
      <p:sp>
        <p:nvSpPr>
          <p:cNvPr id="5" name="Tijdelijke aanduiding voor voettekst 4">
            <a:extLst>
              <a:ext uri="{FF2B5EF4-FFF2-40B4-BE49-F238E27FC236}">
                <a16:creationId xmlns:a16="http://schemas.microsoft.com/office/drawing/2014/main" id="{927EBEAD-FA5C-746E-5929-31F4222D56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90E92A74-D708-B0AF-47C4-055628A1B6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B3F3A6-2CCF-45BC-B885-AF5DB0F8D653}" type="slidenum">
              <a:rPr lang="nl-NL" smtClean="0"/>
              <a:t>‹nr.›</a:t>
            </a:fld>
            <a:endParaRPr lang="nl-NL"/>
          </a:p>
        </p:txBody>
      </p:sp>
    </p:spTree>
    <p:extLst>
      <p:ext uri="{BB962C8B-B14F-4D97-AF65-F5344CB8AC3E}">
        <p14:creationId xmlns:p14="http://schemas.microsoft.com/office/powerpoint/2010/main" val="4127529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pxhere.com/nl/photo/963013"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hyperlink" Target="https://www.pexels.com/photo/black-dynamic-microphone-20747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pixabay.com/it/vectors/gancio-ok-controllare-simbolo-s%C3%AC-1425312/"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wjwezeman@gmail.c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andtraveller.com/en/tours/dune-hiking-in-namibi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buitenshuis, hemel, natuur, strand&#10;&#10;Automatisch gegenereerde beschrijving">
            <a:extLst>
              <a:ext uri="{FF2B5EF4-FFF2-40B4-BE49-F238E27FC236}">
                <a16:creationId xmlns:a16="http://schemas.microsoft.com/office/drawing/2014/main" id="{87B54C40-3B66-53BD-80B1-D7C7D80F41D7}"/>
              </a:ext>
            </a:extLst>
          </p:cNvPr>
          <p:cNvPicPr>
            <a:picLocks noChangeAspect="1"/>
          </p:cNvPicPr>
          <p:nvPr/>
        </p:nvPicPr>
        <p:blipFill>
          <a:blip r:embed="rId3">
            <a:alphaModFix/>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 y="19050"/>
            <a:ext cx="12236335" cy="6819900"/>
          </a:xfrm>
          <a:prstGeom prst="rect">
            <a:avLst/>
          </a:prstGeom>
        </p:spPr>
      </p:pic>
      <p:sp>
        <p:nvSpPr>
          <p:cNvPr id="3" name="Ondertitel 2">
            <a:extLst>
              <a:ext uri="{FF2B5EF4-FFF2-40B4-BE49-F238E27FC236}">
                <a16:creationId xmlns:a16="http://schemas.microsoft.com/office/drawing/2014/main" id="{87A767A7-975D-4DDC-A304-BB3D7D047CDC}"/>
              </a:ext>
            </a:extLst>
          </p:cNvPr>
          <p:cNvSpPr>
            <a:spLocks noGrp="1"/>
          </p:cNvSpPr>
          <p:nvPr>
            <p:ph type="subTitle" idx="1"/>
          </p:nvPr>
        </p:nvSpPr>
        <p:spPr>
          <a:xfrm>
            <a:off x="144856" y="477571"/>
            <a:ext cx="10711718" cy="1178534"/>
          </a:xfrm>
        </p:spPr>
        <p:txBody>
          <a:bodyPr>
            <a:normAutofit/>
          </a:bodyPr>
          <a:lstStyle/>
          <a:p>
            <a:pPr algn="l"/>
            <a:r>
              <a:rPr lang="nl-NL" sz="4000" b="1" dirty="0">
                <a:solidFill>
                  <a:schemeClr val="accent2">
                    <a:lumMod val="60000"/>
                    <a:lumOff val="40000"/>
                  </a:schemeClr>
                </a:solidFill>
              </a:rPr>
              <a:t>Klooster aan </a:t>
            </a:r>
            <a:r>
              <a:rPr lang="nl-NL" sz="4000" b="1">
                <a:solidFill>
                  <a:schemeClr val="accent2">
                    <a:lumMod val="60000"/>
                    <a:lumOff val="40000"/>
                  </a:schemeClr>
                </a:solidFill>
              </a:rPr>
              <a:t>Zee Oostvoorne</a:t>
            </a:r>
            <a:endParaRPr lang="nl-NL" sz="4000" b="1" dirty="0">
              <a:solidFill>
                <a:schemeClr val="accent2">
                  <a:lumMod val="60000"/>
                  <a:lumOff val="40000"/>
                </a:schemeClr>
              </a:solidFill>
            </a:endParaRPr>
          </a:p>
        </p:txBody>
      </p:sp>
    </p:spTree>
    <p:extLst>
      <p:ext uri="{BB962C8B-B14F-4D97-AF65-F5344CB8AC3E}">
        <p14:creationId xmlns:p14="http://schemas.microsoft.com/office/powerpoint/2010/main" val="2087090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0B254A-ADCD-2454-4870-08BAE6F11628}"/>
              </a:ext>
            </a:extLst>
          </p:cNvPr>
          <p:cNvSpPr>
            <a:spLocks noGrp="1"/>
          </p:cNvSpPr>
          <p:nvPr>
            <p:ph type="title"/>
          </p:nvPr>
        </p:nvSpPr>
        <p:spPr/>
        <p:txBody>
          <a:bodyPr/>
          <a:lstStyle/>
          <a:p>
            <a:r>
              <a:rPr lang="nl-NL" dirty="0"/>
              <a:t>Wat gaan we nog meer doen?</a:t>
            </a:r>
          </a:p>
        </p:txBody>
      </p:sp>
      <p:sp>
        <p:nvSpPr>
          <p:cNvPr id="3" name="Tijdelijke aanduiding voor inhoud 2">
            <a:extLst>
              <a:ext uri="{FF2B5EF4-FFF2-40B4-BE49-F238E27FC236}">
                <a16:creationId xmlns:a16="http://schemas.microsoft.com/office/drawing/2014/main" id="{7F1E3A84-1B4C-8119-A72B-B1288F771DDA}"/>
              </a:ext>
            </a:extLst>
          </p:cNvPr>
          <p:cNvSpPr>
            <a:spLocks noGrp="1"/>
          </p:cNvSpPr>
          <p:nvPr>
            <p:ph idx="1"/>
          </p:nvPr>
        </p:nvSpPr>
        <p:spPr>
          <a:xfrm>
            <a:off x="838200" y="1568450"/>
            <a:ext cx="10515600" cy="4351338"/>
          </a:xfrm>
        </p:spPr>
        <p:txBody>
          <a:bodyPr>
            <a:normAutofit/>
          </a:bodyPr>
          <a:lstStyle/>
          <a:p>
            <a:r>
              <a:rPr lang="nl-NL" sz="3600" dirty="0"/>
              <a:t>Herbergfunctie van het klooster:</a:t>
            </a:r>
          </a:p>
          <a:p>
            <a:pPr lvl="1"/>
            <a:r>
              <a:rPr lang="nl-NL" sz="3200" dirty="0"/>
              <a:t>Gastvrijheid voor mensen </a:t>
            </a:r>
            <a:br>
              <a:rPr lang="nl-NL" sz="3200" dirty="0"/>
            </a:br>
            <a:r>
              <a:rPr lang="nl-NL" sz="3200" dirty="0"/>
              <a:t>die rust zoeken (ontmoeten, </a:t>
            </a:r>
            <a:br>
              <a:rPr lang="nl-NL" sz="3200" dirty="0"/>
            </a:br>
            <a:r>
              <a:rPr lang="nl-NL" sz="3200" dirty="0"/>
              <a:t>eten, drinken, slapen)</a:t>
            </a:r>
          </a:p>
          <a:p>
            <a:pPr lvl="1"/>
            <a:r>
              <a:rPr lang="nl-NL" sz="3200" dirty="0"/>
              <a:t>Gezond en lokaal eten</a:t>
            </a:r>
          </a:p>
          <a:p>
            <a:pPr lvl="1"/>
            <a:r>
              <a:rPr lang="nl-NL" sz="3200" dirty="0"/>
              <a:t>Ontmoetingsplaats voor </a:t>
            </a:r>
            <a:br>
              <a:rPr lang="nl-NL" sz="3200" dirty="0"/>
            </a:br>
            <a:r>
              <a:rPr lang="nl-NL" sz="3200" dirty="0"/>
              <a:t>dorp en streek</a:t>
            </a:r>
          </a:p>
        </p:txBody>
      </p:sp>
      <p:pic>
        <p:nvPicPr>
          <p:cNvPr id="4" name="Afbeelding 3">
            <a:extLst>
              <a:ext uri="{FF2B5EF4-FFF2-40B4-BE49-F238E27FC236}">
                <a16:creationId xmlns:a16="http://schemas.microsoft.com/office/drawing/2014/main" id="{0DCBA7A2-1D00-3450-AB52-2A2B2D50C463}"/>
              </a:ext>
            </a:extLst>
          </p:cNvPr>
          <p:cNvPicPr>
            <a:picLocks noChangeAspect="1"/>
          </p:cNvPicPr>
          <p:nvPr/>
        </p:nvPicPr>
        <p:blipFill>
          <a:blip r:embed="rId3"/>
          <a:stretch>
            <a:fillRect/>
          </a:stretch>
        </p:blipFill>
        <p:spPr>
          <a:xfrm>
            <a:off x="6627137" y="2310390"/>
            <a:ext cx="5177169" cy="3854108"/>
          </a:xfrm>
          <a:prstGeom prst="rect">
            <a:avLst/>
          </a:prstGeom>
        </p:spPr>
      </p:pic>
    </p:spTree>
    <p:extLst>
      <p:ext uri="{BB962C8B-B14F-4D97-AF65-F5344CB8AC3E}">
        <p14:creationId xmlns:p14="http://schemas.microsoft.com/office/powerpoint/2010/main" val="411075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D5E04F-2FFC-BB5E-4BDA-3DE6A468655B}"/>
              </a:ext>
            </a:extLst>
          </p:cNvPr>
          <p:cNvSpPr>
            <a:spLocks noGrp="1"/>
          </p:cNvSpPr>
          <p:nvPr>
            <p:ph type="title"/>
          </p:nvPr>
        </p:nvSpPr>
        <p:spPr/>
        <p:txBody>
          <a:bodyPr/>
          <a:lstStyle/>
          <a:p>
            <a:r>
              <a:rPr lang="nl-NL" dirty="0"/>
              <a:t>Wat hebben we tot nu toe gedaan?</a:t>
            </a:r>
          </a:p>
        </p:txBody>
      </p:sp>
      <p:sp>
        <p:nvSpPr>
          <p:cNvPr id="3" name="Tijdelijke aanduiding voor inhoud 2">
            <a:extLst>
              <a:ext uri="{FF2B5EF4-FFF2-40B4-BE49-F238E27FC236}">
                <a16:creationId xmlns:a16="http://schemas.microsoft.com/office/drawing/2014/main" id="{4E40161F-51D9-FCDA-8967-39DCCFD66909}"/>
              </a:ext>
            </a:extLst>
          </p:cNvPr>
          <p:cNvSpPr>
            <a:spLocks noGrp="1"/>
          </p:cNvSpPr>
          <p:nvPr>
            <p:ph idx="1"/>
          </p:nvPr>
        </p:nvSpPr>
        <p:spPr>
          <a:xfrm>
            <a:off x="838200" y="1825625"/>
            <a:ext cx="10515600" cy="4597342"/>
          </a:xfrm>
        </p:spPr>
        <p:txBody>
          <a:bodyPr>
            <a:normAutofit/>
          </a:bodyPr>
          <a:lstStyle/>
          <a:p>
            <a:r>
              <a:rPr lang="nl-NL" dirty="0"/>
              <a:t>Werkgroep heeft het idee stap voor stap uitgewerkt</a:t>
            </a:r>
          </a:p>
          <a:p>
            <a:r>
              <a:rPr lang="nl-NL" dirty="0"/>
              <a:t>Marktinventarisatie gedaan incl. prijsvergelijking</a:t>
            </a:r>
          </a:p>
          <a:p>
            <a:r>
              <a:rPr lang="nl-NL" dirty="0"/>
              <a:t>Overlegd met diaconie/CvK/kerkenraad en classis/CCBB</a:t>
            </a:r>
          </a:p>
          <a:p>
            <a:r>
              <a:rPr lang="nl-NL" dirty="0"/>
              <a:t>Overlegd met klankbordgroep (in- en extern)</a:t>
            </a:r>
          </a:p>
          <a:p>
            <a:r>
              <a:rPr lang="nl-NL" dirty="0"/>
              <a:t>Op zoek naar een pand</a:t>
            </a:r>
          </a:p>
          <a:p>
            <a:r>
              <a:rPr lang="nl-NL" dirty="0"/>
              <a:t>Missie-visie-kernwaarden beschreven</a:t>
            </a:r>
          </a:p>
          <a:p>
            <a:r>
              <a:rPr lang="nl-NL" dirty="0"/>
              <a:t>Logo bedacht</a:t>
            </a:r>
          </a:p>
          <a:p>
            <a:r>
              <a:rPr lang="nl-NL" dirty="0"/>
              <a:t>Ondernemingsplan geschreven</a:t>
            </a:r>
          </a:p>
          <a:p>
            <a:r>
              <a:rPr lang="nl-NL" dirty="0"/>
              <a:t>Allerlei ideeën over inhoudelijke programma’s bedacht</a:t>
            </a:r>
          </a:p>
        </p:txBody>
      </p:sp>
      <p:pic>
        <p:nvPicPr>
          <p:cNvPr id="5" name="Afbeelding 4">
            <a:extLst>
              <a:ext uri="{FF2B5EF4-FFF2-40B4-BE49-F238E27FC236}">
                <a16:creationId xmlns:a16="http://schemas.microsoft.com/office/drawing/2014/main" id="{6123A7DF-7CD3-F38B-CC65-D95BC12BDB61}"/>
              </a:ext>
            </a:extLst>
          </p:cNvPr>
          <p:cNvPicPr>
            <a:picLocks noChangeAspect="1"/>
          </p:cNvPicPr>
          <p:nvPr/>
        </p:nvPicPr>
        <p:blipFill>
          <a:blip r:embed="rId3"/>
          <a:stretch>
            <a:fillRect/>
          </a:stretch>
        </p:blipFill>
        <p:spPr>
          <a:xfrm>
            <a:off x="9258260" y="3340165"/>
            <a:ext cx="2579861" cy="2571748"/>
          </a:xfrm>
          <a:prstGeom prst="rect">
            <a:avLst/>
          </a:prstGeom>
        </p:spPr>
      </p:pic>
      <p:pic>
        <p:nvPicPr>
          <p:cNvPr id="6" name="Afbeelding 5">
            <a:extLst>
              <a:ext uri="{FF2B5EF4-FFF2-40B4-BE49-F238E27FC236}">
                <a16:creationId xmlns:a16="http://schemas.microsoft.com/office/drawing/2014/main" id="{24D3B2B3-2387-8BF6-2A26-A5532EB75A55}"/>
              </a:ext>
            </a:extLst>
          </p:cNvPr>
          <p:cNvPicPr>
            <a:picLocks noChangeAspect="1"/>
          </p:cNvPicPr>
          <p:nvPr/>
        </p:nvPicPr>
        <p:blipFill>
          <a:blip r:embed="rId4"/>
          <a:stretch>
            <a:fillRect/>
          </a:stretch>
        </p:blipFill>
        <p:spPr>
          <a:xfrm>
            <a:off x="9194885" y="257363"/>
            <a:ext cx="2571748" cy="2571748"/>
          </a:xfrm>
          <a:prstGeom prst="rect">
            <a:avLst/>
          </a:prstGeom>
        </p:spPr>
      </p:pic>
    </p:spTree>
    <p:extLst>
      <p:ext uri="{BB962C8B-B14F-4D97-AF65-F5344CB8AC3E}">
        <p14:creationId xmlns:p14="http://schemas.microsoft.com/office/powerpoint/2010/main" val="4084383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D5E04F-2FFC-BB5E-4BDA-3DE6A468655B}"/>
              </a:ext>
            </a:extLst>
          </p:cNvPr>
          <p:cNvSpPr>
            <a:spLocks noGrp="1"/>
          </p:cNvSpPr>
          <p:nvPr>
            <p:ph type="title"/>
          </p:nvPr>
        </p:nvSpPr>
        <p:spPr/>
        <p:txBody>
          <a:bodyPr/>
          <a:lstStyle/>
          <a:p>
            <a:r>
              <a:rPr lang="nl-NL" dirty="0"/>
              <a:t>Hoofdconclusies</a:t>
            </a:r>
          </a:p>
        </p:txBody>
      </p:sp>
      <p:sp>
        <p:nvSpPr>
          <p:cNvPr id="3" name="Tijdelijke aanduiding voor inhoud 2">
            <a:extLst>
              <a:ext uri="{FF2B5EF4-FFF2-40B4-BE49-F238E27FC236}">
                <a16:creationId xmlns:a16="http://schemas.microsoft.com/office/drawing/2014/main" id="{4E40161F-51D9-FCDA-8967-39DCCFD66909}"/>
              </a:ext>
            </a:extLst>
          </p:cNvPr>
          <p:cNvSpPr>
            <a:spLocks noGrp="1"/>
          </p:cNvSpPr>
          <p:nvPr>
            <p:ph idx="1"/>
          </p:nvPr>
        </p:nvSpPr>
        <p:spPr>
          <a:xfrm>
            <a:off x="838200" y="1825625"/>
            <a:ext cx="10515600" cy="4597342"/>
          </a:xfrm>
        </p:spPr>
        <p:txBody>
          <a:bodyPr>
            <a:normAutofit/>
          </a:bodyPr>
          <a:lstStyle/>
          <a:p>
            <a:r>
              <a:rPr lang="nl-NL" dirty="0"/>
              <a:t>Het initiatief is haalbaar</a:t>
            </a:r>
          </a:p>
          <a:p>
            <a:r>
              <a:rPr lang="nl-NL" dirty="0"/>
              <a:t>Alom enthousiasme over het plan:</a:t>
            </a:r>
          </a:p>
          <a:p>
            <a:pPr lvl="1"/>
            <a:r>
              <a:rPr lang="nl-NL" dirty="0"/>
              <a:t>Lokaal</a:t>
            </a:r>
          </a:p>
          <a:p>
            <a:pPr lvl="1"/>
            <a:r>
              <a:rPr lang="nl-NL" dirty="0"/>
              <a:t>Classis</a:t>
            </a:r>
          </a:p>
          <a:p>
            <a:pPr lvl="1"/>
            <a:r>
              <a:rPr lang="nl-NL" dirty="0"/>
              <a:t>Pioniersnetwerk PKN</a:t>
            </a:r>
          </a:p>
          <a:p>
            <a:pPr lvl="1"/>
            <a:r>
              <a:rPr lang="nl-NL" dirty="0"/>
              <a:t>Trainers</a:t>
            </a:r>
          </a:p>
          <a:p>
            <a:pPr lvl="1"/>
            <a:r>
              <a:rPr lang="nl-NL" dirty="0"/>
              <a:t>Andere kloosterinitiatieven</a:t>
            </a:r>
          </a:p>
          <a:p>
            <a:r>
              <a:rPr lang="nl-NL" dirty="0"/>
              <a:t>Aandacht nodig voor beperking van </a:t>
            </a:r>
            <a:br>
              <a:rPr lang="nl-NL" dirty="0"/>
            </a:br>
            <a:r>
              <a:rPr lang="nl-NL" dirty="0"/>
              <a:t>de risico’s (vooral financieel)</a:t>
            </a:r>
          </a:p>
        </p:txBody>
      </p:sp>
      <p:pic>
        <p:nvPicPr>
          <p:cNvPr id="4" name="Afbeelding 3">
            <a:extLst>
              <a:ext uri="{FF2B5EF4-FFF2-40B4-BE49-F238E27FC236}">
                <a16:creationId xmlns:a16="http://schemas.microsoft.com/office/drawing/2014/main" id="{127C81C3-FD93-A739-D0D2-6AC9CDEC7DE7}"/>
              </a:ext>
            </a:extLst>
          </p:cNvPr>
          <p:cNvPicPr>
            <a:picLocks noChangeAspect="1"/>
          </p:cNvPicPr>
          <p:nvPr/>
        </p:nvPicPr>
        <p:blipFill>
          <a:blip r:embed="rId3"/>
          <a:stretch>
            <a:fillRect/>
          </a:stretch>
        </p:blipFill>
        <p:spPr>
          <a:xfrm>
            <a:off x="6677497" y="895350"/>
            <a:ext cx="5067300" cy="5067300"/>
          </a:xfrm>
          <a:prstGeom prst="rect">
            <a:avLst/>
          </a:prstGeom>
        </p:spPr>
      </p:pic>
    </p:spTree>
    <p:extLst>
      <p:ext uri="{BB962C8B-B14F-4D97-AF65-F5344CB8AC3E}">
        <p14:creationId xmlns:p14="http://schemas.microsoft.com/office/powerpoint/2010/main" val="1431693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CB98B0-B4EA-AA1E-C5A4-CD41D75592C8}"/>
              </a:ext>
            </a:extLst>
          </p:cNvPr>
          <p:cNvSpPr>
            <a:spLocks noGrp="1"/>
          </p:cNvSpPr>
          <p:nvPr>
            <p:ph type="title"/>
          </p:nvPr>
        </p:nvSpPr>
        <p:spPr>
          <a:xfrm>
            <a:off x="1419225" y="355600"/>
            <a:ext cx="8201025" cy="1325563"/>
          </a:xfrm>
        </p:spPr>
        <p:txBody>
          <a:bodyPr/>
          <a:lstStyle/>
          <a:p>
            <a:r>
              <a:rPr lang="nl-NL" dirty="0"/>
              <a:t>Gaat de PGO linksaf of rechtsaf ?</a:t>
            </a:r>
          </a:p>
        </p:txBody>
      </p:sp>
      <p:pic>
        <p:nvPicPr>
          <p:cNvPr id="5" name="Afbeelding 4">
            <a:extLst>
              <a:ext uri="{FF2B5EF4-FFF2-40B4-BE49-F238E27FC236}">
                <a16:creationId xmlns:a16="http://schemas.microsoft.com/office/drawing/2014/main" id="{29B5ACAD-BAC8-37D5-70B3-D6BCBB3531C8}"/>
              </a:ext>
            </a:extLst>
          </p:cNvPr>
          <p:cNvPicPr>
            <a:picLocks noChangeAspect="1"/>
          </p:cNvPicPr>
          <p:nvPr/>
        </p:nvPicPr>
        <p:blipFill>
          <a:blip r:embed="rId2"/>
          <a:stretch>
            <a:fillRect/>
          </a:stretch>
        </p:blipFill>
        <p:spPr>
          <a:xfrm>
            <a:off x="3188042" y="2043286"/>
            <a:ext cx="4363059" cy="3048425"/>
          </a:xfrm>
          <a:prstGeom prst="rect">
            <a:avLst/>
          </a:prstGeom>
        </p:spPr>
      </p:pic>
      <p:sp>
        <p:nvSpPr>
          <p:cNvPr id="6" name="Tekstvak 5">
            <a:extLst>
              <a:ext uri="{FF2B5EF4-FFF2-40B4-BE49-F238E27FC236}">
                <a16:creationId xmlns:a16="http://schemas.microsoft.com/office/drawing/2014/main" id="{B4288289-571C-164A-67B9-848381981CDC}"/>
              </a:ext>
            </a:extLst>
          </p:cNvPr>
          <p:cNvSpPr txBox="1"/>
          <p:nvPr/>
        </p:nvSpPr>
        <p:spPr>
          <a:xfrm>
            <a:off x="219379" y="2413337"/>
            <a:ext cx="3220938"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sng" strike="noStrike" kern="1200" cap="none" spc="0" normalizeH="0" baseline="0" noProof="0" dirty="0">
                <a:ln>
                  <a:noFill/>
                </a:ln>
                <a:solidFill>
                  <a:prstClr val="black"/>
                </a:solidFill>
                <a:effectLst/>
                <a:uLnTx/>
                <a:uFillTx/>
                <a:latin typeface="Aptos" panose="02110004020202020204"/>
                <a:ea typeface="+mn-ea"/>
                <a:cs typeface="+mn-cs"/>
              </a:rPr>
              <a:t>Pot verteren: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Aptos" panose="02110004020202020204"/>
                <a:ea typeface="+mn-ea"/>
                <a:cs typeface="+mn-cs"/>
              </a:rPr>
              <a:t>Verder gaan op oude weg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Aptos" panose="02110004020202020204"/>
                <a:ea typeface="+mn-ea"/>
                <a:cs typeface="+mn-cs"/>
              </a:rPr>
              <a:t>Steeds minder mensen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Aptos" panose="02110004020202020204"/>
                <a:ea typeface="+mn-ea"/>
                <a:cs typeface="+mn-cs"/>
              </a:rPr>
              <a:t>Sterke vergrijzing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Aptos" panose="02110004020202020204"/>
                <a:ea typeface="+mn-ea"/>
                <a:cs typeface="+mn-cs"/>
              </a:rPr>
              <a:t>In zichzelf gekeerd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Aptos" panose="02110004020202020204"/>
                <a:ea typeface="+mn-ea"/>
                <a:cs typeface="+mn-cs"/>
              </a:rPr>
              <a:t>Niet relevant in samenleving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 Doodlopende weg ?</a:t>
            </a:r>
            <a:endParaRPr kumimoji="0" lang="nl-NL"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Tekstvak 6">
            <a:extLst>
              <a:ext uri="{FF2B5EF4-FFF2-40B4-BE49-F238E27FC236}">
                <a16:creationId xmlns:a16="http://schemas.microsoft.com/office/drawing/2014/main" id="{3C9AD6C6-9F7C-291E-DD51-1C24DCBBAE23}"/>
              </a:ext>
            </a:extLst>
          </p:cNvPr>
          <p:cNvSpPr txBox="1"/>
          <p:nvPr/>
        </p:nvSpPr>
        <p:spPr>
          <a:xfrm>
            <a:off x="7496782" y="2413336"/>
            <a:ext cx="4733317"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sng" strike="noStrike" kern="1200" cap="none" spc="0" normalizeH="0" baseline="0" noProof="0" dirty="0">
                <a:ln>
                  <a:noFill/>
                </a:ln>
                <a:solidFill>
                  <a:prstClr val="black"/>
                </a:solidFill>
                <a:effectLst/>
                <a:uLnTx/>
                <a:uFillTx/>
                <a:latin typeface="Aptos" panose="02110004020202020204"/>
                <a:ea typeface="+mn-ea"/>
                <a:cs typeface="+mn-cs"/>
              </a:rPr>
              <a:t>Investeren: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Aptos" panose="02110004020202020204"/>
                <a:ea typeface="+mn-ea"/>
                <a:cs typeface="+mn-cs"/>
              </a:rPr>
              <a:t>Oude weg vernieuwen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Aptos" panose="02110004020202020204"/>
                <a:ea typeface="+mn-ea"/>
                <a:cs typeface="+mn-cs"/>
              </a:rPr>
              <a:t>Kennismaken met nieuwe mensen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Aptos" panose="02110004020202020204"/>
                <a:ea typeface="+mn-ea"/>
                <a:cs typeface="+mn-cs"/>
              </a:rPr>
              <a:t>Jonge mensen aanspreken/helpen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Aptos" panose="02110004020202020204"/>
                <a:ea typeface="+mn-ea"/>
                <a:cs typeface="+mn-cs"/>
              </a:rPr>
              <a:t>Naar buiten gekeerd met behoud van identiteit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Aptos" panose="02110004020202020204"/>
                <a:ea typeface="+mn-ea"/>
                <a:cs typeface="+mn-cs"/>
              </a:rPr>
              <a:t>Relevant in samenleving en dorp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 Nieuwe toekomst ?</a:t>
            </a:r>
            <a:endParaRPr kumimoji="0" lang="nl-NL"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132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3136CD-12E7-0A53-FA3A-6EF027D2AC4F}"/>
              </a:ext>
            </a:extLst>
          </p:cNvPr>
          <p:cNvSpPr>
            <a:spLocks noGrp="1"/>
          </p:cNvSpPr>
          <p:nvPr>
            <p:ph type="title"/>
          </p:nvPr>
        </p:nvSpPr>
        <p:spPr/>
        <p:txBody>
          <a:bodyPr/>
          <a:lstStyle/>
          <a:p>
            <a:r>
              <a:rPr lang="nl-NL" dirty="0"/>
              <a:t>Wat bezit de PGO ?</a:t>
            </a:r>
          </a:p>
        </p:txBody>
      </p:sp>
      <p:sp>
        <p:nvSpPr>
          <p:cNvPr id="3" name="Tijdelijke aanduiding voor inhoud 2">
            <a:extLst>
              <a:ext uri="{FF2B5EF4-FFF2-40B4-BE49-F238E27FC236}">
                <a16:creationId xmlns:a16="http://schemas.microsoft.com/office/drawing/2014/main" id="{DC425685-3791-FF9B-8B03-4F26B8CD21F1}"/>
              </a:ext>
            </a:extLst>
          </p:cNvPr>
          <p:cNvSpPr>
            <a:spLocks noGrp="1"/>
          </p:cNvSpPr>
          <p:nvPr>
            <p:ph idx="1"/>
          </p:nvPr>
        </p:nvSpPr>
        <p:spPr/>
        <p:txBody>
          <a:bodyPr/>
          <a:lstStyle/>
          <a:p>
            <a:r>
              <a:rPr lang="nl-NL" dirty="0"/>
              <a:t>Wat heeft de PGO aan bezittingen?</a:t>
            </a:r>
          </a:p>
          <a:p>
            <a:pPr lvl="1"/>
            <a:r>
              <a:rPr lang="nl-NL" dirty="0"/>
              <a:t>Dorpskerk (in de boeken voor €1,-)</a:t>
            </a:r>
          </a:p>
          <a:p>
            <a:pPr lvl="1"/>
            <a:r>
              <a:rPr lang="nl-NL" dirty="0"/>
              <a:t>2 pastorieën (Hoflaan en Fazantenlaan)</a:t>
            </a:r>
          </a:p>
          <a:p>
            <a:pPr lvl="1"/>
            <a:r>
              <a:rPr lang="nl-NL" dirty="0"/>
              <a:t>Kerkplein 12-14 (Het Vervolg)</a:t>
            </a:r>
          </a:p>
          <a:p>
            <a:pPr lvl="1"/>
            <a:r>
              <a:rPr lang="nl-NL" dirty="0"/>
              <a:t>Landerijen (ongeveer 15 ha)</a:t>
            </a:r>
          </a:p>
          <a:p>
            <a:pPr lvl="1"/>
            <a:r>
              <a:rPr lang="nl-NL" dirty="0"/>
              <a:t>v.d. </a:t>
            </a:r>
            <a:r>
              <a:rPr lang="nl-NL" dirty="0" err="1"/>
              <a:t>Meerweg</a:t>
            </a:r>
            <a:r>
              <a:rPr lang="nl-NL" dirty="0"/>
              <a:t> 6 (onderdeel van de CNS)</a:t>
            </a:r>
          </a:p>
          <a:p>
            <a:pPr lvl="1"/>
            <a:r>
              <a:rPr lang="nl-NL" dirty="0"/>
              <a:t>Beleggingsportefeuille (goed gevuld)</a:t>
            </a:r>
          </a:p>
          <a:p>
            <a:r>
              <a:rPr lang="nl-NL" dirty="0"/>
              <a:t>Geen hypotheken op het onroerende goed</a:t>
            </a:r>
          </a:p>
          <a:p>
            <a:r>
              <a:rPr lang="nl-NL" dirty="0"/>
              <a:t>Het totaal aan bezittingen bedraagt ongeveer 4 miljoen euro</a:t>
            </a:r>
          </a:p>
        </p:txBody>
      </p:sp>
      <p:pic>
        <p:nvPicPr>
          <p:cNvPr id="4" name="Afbeelding 3">
            <a:extLst>
              <a:ext uri="{FF2B5EF4-FFF2-40B4-BE49-F238E27FC236}">
                <a16:creationId xmlns:a16="http://schemas.microsoft.com/office/drawing/2014/main" id="{8B187AFB-5397-E334-06C9-7B6EA70FE78A}"/>
              </a:ext>
            </a:extLst>
          </p:cNvPr>
          <p:cNvPicPr>
            <a:picLocks noChangeAspect="1"/>
          </p:cNvPicPr>
          <p:nvPr/>
        </p:nvPicPr>
        <p:blipFill>
          <a:blip r:embed="rId3"/>
          <a:stretch>
            <a:fillRect/>
          </a:stretch>
        </p:blipFill>
        <p:spPr>
          <a:xfrm>
            <a:off x="8604402" y="0"/>
            <a:ext cx="3587597" cy="2391731"/>
          </a:xfrm>
          <a:prstGeom prst="rect">
            <a:avLst/>
          </a:prstGeom>
        </p:spPr>
      </p:pic>
      <p:pic>
        <p:nvPicPr>
          <p:cNvPr id="5" name="Afbeelding 4">
            <a:extLst>
              <a:ext uri="{FF2B5EF4-FFF2-40B4-BE49-F238E27FC236}">
                <a16:creationId xmlns:a16="http://schemas.microsoft.com/office/drawing/2014/main" id="{630DD6BF-0A58-D937-F01E-97CDFAE29A03}"/>
              </a:ext>
            </a:extLst>
          </p:cNvPr>
          <p:cNvPicPr>
            <a:picLocks noChangeAspect="1"/>
          </p:cNvPicPr>
          <p:nvPr/>
        </p:nvPicPr>
        <p:blipFill>
          <a:blip r:embed="rId4"/>
          <a:stretch>
            <a:fillRect/>
          </a:stretch>
        </p:blipFill>
        <p:spPr>
          <a:xfrm>
            <a:off x="8600442" y="2391731"/>
            <a:ext cx="3591558" cy="2694619"/>
          </a:xfrm>
          <a:prstGeom prst="rect">
            <a:avLst/>
          </a:prstGeom>
        </p:spPr>
      </p:pic>
      <p:pic>
        <p:nvPicPr>
          <p:cNvPr id="7" name="Graphic 6" descr="Geld met effen opvulling">
            <a:extLst>
              <a:ext uri="{FF2B5EF4-FFF2-40B4-BE49-F238E27FC236}">
                <a16:creationId xmlns:a16="http://schemas.microsoft.com/office/drawing/2014/main" id="{BC04E527-562B-2558-61E8-E675F172F1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29900" y="5397500"/>
            <a:ext cx="914400" cy="914400"/>
          </a:xfrm>
          <a:prstGeom prst="rect">
            <a:avLst/>
          </a:prstGeom>
        </p:spPr>
      </p:pic>
      <p:pic>
        <p:nvPicPr>
          <p:cNvPr id="9" name="Graphic 8" descr="Munten silhouet">
            <a:extLst>
              <a:ext uri="{FF2B5EF4-FFF2-40B4-BE49-F238E27FC236}">
                <a16:creationId xmlns:a16="http://schemas.microsoft.com/office/drawing/2014/main" id="{565AD09D-F00E-9618-B25B-2AA496772D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82150" y="5719763"/>
            <a:ext cx="914400" cy="914400"/>
          </a:xfrm>
          <a:prstGeom prst="rect">
            <a:avLst/>
          </a:prstGeom>
        </p:spPr>
      </p:pic>
    </p:spTree>
    <p:extLst>
      <p:ext uri="{BB962C8B-B14F-4D97-AF65-F5344CB8AC3E}">
        <p14:creationId xmlns:p14="http://schemas.microsoft.com/office/powerpoint/2010/main" val="4282538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3136CD-12E7-0A53-FA3A-6EF027D2AC4F}"/>
              </a:ext>
            </a:extLst>
          </p:cNvPr>
          <p:cNvSpPr>
            <a:spLocks noGrp="1"/>
          </p:cNvSpPr>
          <p:nvPr>
            <p:ph type="title"/>
          </p:nvPr>
        </p:nvSpPr>
        <p:spPr/>
        <p:txBody>
          <a:bodyPr/>
          <a:lstStyle/>
          <a:p>
            <a:r>
              <a:rPr lang="nl-NL" dirty="0"/>
              <a:t>Om wat voor investering gaat het?</a:t>
            </a:r>
          </a:p>
        </p:txBody>
      </p:sp>
      <p:sp>
        <p:nvSpPr>
          <p:cNvPr id="3" name="Tijdelijke aanduiding voor inhoud 2">
            <a:extLst>
              <a:ext uri="{FF2B5EF4-FFF2-40B4-BE49-F238E27FC236}">
                <a16:creationId xmlns:a16="http://schemas.microsoft.com/office/drawing/2014/main" id="{DC425685-3791-FF9B-8B03-4F26B8CD21F1}"/>
              </a:ext>
            </a:extLst>
          </p:cNvPr>
          <p:cNvSpPr>
            <a:spLocks noGrp="1"/>
          </p:cNvSpPr>
          <p:nvPr>
            <p:ph idx="1"/>
          </p:nvPr>
        </p:nvSpPr>
        <p:spPr/>
        <p:txBody>
          <a:bodyPr/>
          <a:lstStyle/>
          <a:p>
            <a:r>
              <a:rPr lang="nl-NL" dirty="0"/>
              <a:t>Koopprijs accommodatie   2 tot 2,5 miljoen euro</a:t>
            </a:r>
          </a:p>
          <a:p>
            <a:r>
              <a:rPr lang="nl-NL" dirty="0"/>
              <a:t>Aanschaf- en opknapkosten ± 3,5 ton </a:t>
            </a:r>
          </a:p>
          <a:p>
            <a:pPr marL="0" indent="0">
              <a:buNone/>
            </a:pPr>
            <a:endParaRPr lang="nl-NL" dirty="0"/>
          </a:p>
          <a:p>
            <a:pPr marL="0" indent="0">
              <a:buNone/>
            </a:pPr>
            <a:r>
              <a:rPr lang="nl-NL" dirty="0"/>
              <a:t>NB is op dit moment slechts een ruwe schatting…</a:t>
            </a:r>
          </a:p>
        </p:txBody>
      </p:sp>
      <p:pic>
        <p:nvPicPr>
          <p:cNvPr id="5" name="Afbeelding 4" descr="Stapels gouden munten">
            <a:extLst>
              <a:ext uri="{FF2B5EF4-FFF2-40B4-BE49-F238E27FC236}">
                <a16:creationId xmlns:a16="http://schemas.microsoft.com/office/drawing/2014/main" id="{AFA35B66-173D-434A-0977-B57BF7BB4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3894138"/>
            <a:ext cx="4381500" cy="2921000"/>
          </a:xfrm>
          <a:prstGeom prst="rect">
            <a:avLst/>
          </a:prstGeom>
        </p:spPr>
      </p:pic>
    </p:spTree>
    <p:extLst>
      <p:ext uri="{BB962C8B-B14F-4D97-AF65-F5344CB8AC3E}">
        <p14:creationId xmlns:p14="http://schemas.microsoft.com/office/powerpoint/2010/main" val="1357959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3136CD-12E7-0A53-FA3A-6EF027D2AC4F}"/>
              </a:ext>
            </a:extLst>
          </p:cNvPr>
          <p:cNvSpPr>
            <a:spLocks noGrp="1"/>
          </p:cNvSpPr>
          <p:nvPr>
            <p:ph type="title"/>
          </p:nvPr>
        </p:nvSpPr>
        <p:spPr/>
        <p:txBody>
          <a:bodyPr/>
          <a:lstStyle/>
          <a:p>
            <a:r>
              <a:rPr lang="nl-NL" dirty="0"/>
              <a:t>Kunnen we dat wel betalen?</a:t>
            </a:r>
          </a:p>
        </p:txBody>
      </p:sp>
      <p:sp>
        <p:nvSpPr>
          <p:cNvPr id="3" name="Tijdelijke aanduiding voor inhoud 2">
            <a:extLst>
              <a:ext uri="{FF2B5EF4-FFF2-40B4-BE49-F238E27FC236}">
                <a16:creationId xmlns:a16="http://schemas.microsoft.com/office/drawing/2014/main" id="{DC425685-3791-FF9B-8B03-4F26B8CD21F1}"/>
              </a:ext>
            </a:extLst>
          </p:cNvPr>
          <p:cNvSpPr>
            <a:spLocks noGrp="1"/>
          </p:cNvSpPr>
          <p:nvPr>
            <p:ph idx="1"/>
          </p:nvPr>
        </p:nvSpPr>
        <p:spPr/>
        <p:txBody>
          <a:bodyPr>
            <a:normAutofit/>
          </a:bodyPr>
          <a:lstStyle/>
          <a:p>
            <a:r>
              <a:rPr lang="nl-NL" dirty="0"/>
              <a:t>Gedachten over de financiering:</a:t>
            </a:r>
          </a:p>
          <a:p>
            <a:pPr lvl="1"/>
            <a:r>
              <a:rPr lang="nl-NL" dirty="0"/>
              <a:t>PGO schaft het pand aan en verhuurt het aan Klooster/Herberg</a:t>
            </a:r>
          </a:p>
          <a:p>
            <a:pPr lvl="1"/>
            <a:r>
              <a:rPr lang="nl-NL" dirty="0"/>
              <a:t>PGO heeft meerdere opties over inzet van huidige middelen. </a:t>
            </a:r>
          </a:p>
          <a:p>
            <a:pPr lvl="1"/>
            <a:r>
              <a:rPr lang="nl-NL" dirty="0"/>
              <a:t>We schrijven diverse fondsen aan voor (opstart)subsidies.</a:t>
            </a:r>
          </a:p>
          <a:p>
            <a:pPr lvl="1"/>
            <a:r>
              <a:rPr lang="nl-NL" dirty="0"/>
              <a:t>Stichting “vrienden van” oprichten voor donaties (particulieren, ondernemers, etc.)</a:t>
            </a:r>
          </a:p>
          <a:p>
            <a:r>
              <a:rPr lang="nl-NL" dirty="0"/>
              <a:t>Overleg met landelijke kerk en de classis over mogelijkheden en beheersing van risico’s</a:t>
            </a:r>
          </a:p>
          <a:p>
            <a:r>
              <a:rPr lang="nl-NL" dirty="0"/>
              <a:t>Het Classicaal College voor Behandeling van Beheerszaken beoordeelt het financieringsplan</a:t>
            </a:r>
          </a:p>
          <a:p>
            <a:pPr lvl="1"/>
            <a:endParaRPr lang="nl-NL" dirty="0"/>
          </a:p>
          <a:p>
            <a:endParaRPr lang="nl-NL" dirty="0"/>
          </a:p>
        </p:txBody>
      </p:sp>
      <p:sp>
        <p:nvSpPr>
          <p:cNvPr id="4" name="Rechthoek 3">
            <a:extLst>
              <a:ext uri="{FF2B5EF4-FFF2-40B4-BE49-F238E27FC236}">
                <a16:creationId xmlns:a16="http://schemas.microsoft.com/office/drawing/2014/main" id="{300BC63D-3A4B-699E-F229-AC7DF24DD182}"/>
              </a:ext>
            </a:extLst>
          </p:cNvPr>
          <p:cNvSpPr/>
          <p:nvPr/>
        </p:nvSpPr>
        <p:spPr>
          <a:xfrm>
            <a:off x="8803199" y="834827"/>
            <a:ext cx="2015103" cy="923330"/>
          </a:xfrm>
          <a:prstGeom prst="rect">
            <a:avLst/>
          </a:prstGeom>
          <a:noFill/>
        </p:spPr>
        <p:txBody>
          <a:bodyPr wrap="none" lIns="91440" tIns="45720" rIns="91440" bIns="45720">
            <a:prstTxWarp prst="textButtonPour">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Aptos" panose="02110004020202020204"/>
                <a:ea typeface="+mn-ea"/>
                <a:cs typeface="+mn-cs"/>
              </a:rPr>
              <a:t>CCBB</a:t>
            </a:r>
          </a:p>
        </p:txBody>
      </p:sp>
    </p:spTree>
    <p:extLst>
      <p:ext uri="{BB962C8B-B14F-4D97-AF65-F5344CB8AC3E}">
        <p14:creationId xmlns:p14="http://schemas.microsoft.com/office/powerpoint/2010/main" val="3393314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EB9F6B-7970-EA80-9395-29A84A67D2E5}"/>
              </a:ext>
            </a:extLst>
          </p:cNvPr>
          <p:cNvSpPr>
            <a:spLocks noGrp="1"/>
          </p:cNvSpPr>
          <p:nvPr>
            <p:ph type="title"/>
          </p:nvPr>
        </p:nvSpPr>
        <p:spPr/>
        <p:txBody>
          <a:bodyPr/>
          <a:lstStyle/>
          <a:p>
            <a:r>
              <a:rPr lang="nl-NL" dirty="0"/>
              <a:t>Paneldiscussie &amp; Vragen  </a:t>
            </a:r>
          </a:p>
        </p:txBody>
      </p:sp>
      <p:sp>
        <p:nvSpPr>
          <p:cNvPr id="3" name="Tijdelijke aanduiding voor inhoud 2">
            <a:extLst>
              <a:ext uri="{FF2B5EF4-FFF2-40B4-BE49-F238E27FC236}">
                <a16:creationId xmlns:a16="http://schemas.microsoft.com/office/drawing/2014/main" id="{EEFD0FAE-6879-30EE-265F-58626A3B9789}"/>
              </a:ext>
            </a:extLst>
          </p:cNvPr>
          <p:cNvSpPr>
            <a:spLocks noGrp="1"/>
          </p:cNvSpPr>
          <p:nvPr>
            <p:ph idx="1"/>
          </p:nvPr>
        </p:nvSpPr>
        <p:spPr>
          <a:xfrm>
            <a:off x="838200" y="2937128"/>
            <a:ext cx="10515600" cy="3413877"/>
          </a:xfrm>
        </p:spPr>
        <p:txBody>
          <a:bodyPr>
            <a:normAutofit/>
          </a:bodyPr>
          <a:lstStyle/>
          <a:p>
            <a:pPr marL="342900" lvl="0" indent="-342900">
              <a:lnSpc>
                <a:spcPct val="115000"/>
              </a:lnSpc>
              <a:buFont typeface="+mj-lt"/>
              <a:buAutoNum type="arabicPeriod"/>
            </a:pPr>
            <a:r>
              <a:rPr lang="nl-NL" sz="2400" kern="100" dirty="0">
                <a:latin typeface="Aptos Display" panose="020B0004020202020204" pitchFamily="34" charset="0"/>
                <a:ea typeface="Calibri" panose="020F0502020204030204" pitchFamily="34" charset="0"/>
                <a:cs typeface="Times New Roman" panose="02020603050405020304" pitchFamily="18" charset="0"/>
              </a:rPr>
              <a:t>Wat vindt u van het plan?</a:t>
            </a:r>
          </a:p>
          <a:p>
            <a:pPr marL="342900" indent="-342900">
              <a:lnSpc>
                <a:spcPct val="115000"/>
              </a:lnSpc>
              <a:buFont typeface="+mj-lt"/>
              <a:buAutoNum type="arabicPeriod"/>
            </a:pPr>
            <a:r>
              <a:rPr lang="nl-NL" sz="2400" kern="100" dirty="0">
                <a:latin typeface="Aptos Display" panose="020B0004020202020204" pitchFamily="34" charset="0"/>
                <a:ea typeface="Calibri" panose="020F0502020204030204" pitchFamily="34" charset="0"/>
                <a:cs typeface="Times New Roman" panose="02020603050405020304" pitchFamily="18" charset="0"/>
              </a:rPr>
              <a:t>Steunt u een verschuiving in de portfolio van de bezittingen van de PGO, waarmee de start van het klooster aan zee mogelijk wordt (aanschaf van een pand met de bijbehorende kosten)?</a:t>
            </a:r>
          </a:p>
          <a:p>
            <a:pPr marL="342900" indent="-342900">
              <a:lnSpc>
                <a:spcPct val="115000"/>
              </a:lnSpc>
              <a:buFont typeface="+mj-lt"/>
              <a:buAutoNum type="arabicPeriod"/>
            </a:pPr>
            <a:r>
              <a:rPr lang="nl-NL" sz="2400" kern="100" dirty="0">
                <a:latin typeface="Aptos Display" panose="020B0004020202020204" pitchFamily="34" charset="0"/>
                <a:ea typeface="Calibri" panose="020F0502020204030204" pitchFamily="34" charset="0"/>
                <a:cs typeface="Times New Roman" panose="02020603050405020304" pitchFamily="18" charset="0"/>
              </a:rPr>
              <a:t>Zijn er onder u die nu al concreet willen bijdragen door lid te worden van de “Vrienden van het Klooster aan Zee” stichting? Concreet bijdragen kan bijvoorbeeld met donaties, inhoudelijke suggesties en/of vrijwilligers werk</a:t>
            </a:r>
            <a:endParaRPr lang="nl-NL" sz="2000" kern="100" dirty="0">
              <a:latin typeface="Aptos Display" panose="020B0004020202020204" pitchFamily="34" charset="0"/>
              <a:ea typeface="Calibri" panose="020F0502020204030204" pitchFamily="34" charset="0"/>
              <a:cs typeface="Times New Roman" panose="02020603050405020304" pitchFamily="18" charset="0"/>
            </a:endParaRPr>
          </a:p>
        </p:txBody>
      </p:sp>
      <p:pic>
        <p:nvPicPr>
          <p:cNvPr id="8" name="Afbeelding 7" descr="Afbeelding met microfoon, Geluidsapparatuur, muziek&#10;&#10;Automatisch gegenereerde beschrijving">
            <a:extLst>
              <a:ext uri="{FF2B5EF4-FFF2-40B4-BE49-F238E27FC236}">
                <a16:creationId xmlns:a16="http://schemas.microsoft.com/office/drawing/2014/main" id="{181774D4-BDF4-5433-EC20-932B08F180A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749766" y="506995"/>
            <a:ext cx="3758194" cy="2113984"/>
          </a:xfrm>
          <a:prstGeom prst="rect">
            <a:avLst/>
          </a:prstGeom>
        </p:spPr>
      </p:pic>
    </p:spTree>
    <p:extLst>
      <p:ext uri="{BB962C8B-B14F-4D97-AF65-F5344CB8AC3E}">
        <p14:creationId xmlns:p14="http://schemas.microsoft.com/office/powerpoint/2010/main" val="5994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EB9F6B-7970-EA80-9395-29A84A67D2E5}"/>
              </a:ext>
            </a:extLst>
          </p:cNvPr>
          <p:cNvSpPr>
            <a:spLocks noGrp="1"/>
          </p:cNvSpPr>
          <p:nvPr>
            <p:ph type="title"/>
          </p:nvPr>
        </p:nvSpPr>
        <p:spPr>
          <a:xfrm>
            <a:off x="838200" y="348500"/>
            <a:ext cx="10515600" cy="1325563"/>
          </a:xfrm>
        </p:spPr>
        <p:txBody>
          <a:bodyPr/>
          <a:lstStyle/>
          <a:p>
            <a:r>
              <a:rPr lang="nl-NL" dirty="0"/>
              <a:t>Stappen na nu (1)</a:t>
            </a:r>
          </a:p>
        </p:txBody>
      </p:sp>
      <p:sp>
        <p:nvSpPr>
          <p:cNvPr id="3" name="Tijdelijke aanduiding voor inhoud 2">
            <a:extLst>
              <a:ext uri="{FF2B5EF4-FFF2-40B4-BE49-F238E27FC236}">
                <a16:creationId xmlns:a16="http://schemas.microsoft.com/office/drawing/2014/main" id="{EEFD0FAE-6879-30EE-265F-58626A3B9789}"/>
              </a:ext>
            </a:extLst>
          </p:cNvPr>
          <p:cNvSpPr>
            <a:spLocks noGrp="1"/>
          </p:cNvSpPr>
          <p:nvPr>
            <p:ph idx="1"/>
          </p:nvPr>
        </p:nvSpPr>
        <p:spPr>
          <a:xfrm>
            <a:off x="838200" y="1879945"/>
            <a:ext cx="10515600" cy="4758055"/>
          </a:xfrm>
        </p:spPr>
        <p:txBody>
          <a:bodyPr>
            <a:normAutofit/>
          </a:bodyPr>
          <a:lstStyle/>
          <a:p>
            <a:pPr marL="0" indent="0">
              <a:lnSpc>
                <a:spcPct val="115000"/>
              </a:lnSpc>
              <a:buNone/>
            </a:pPr>
            <a:endParaRPr lang="nl-NL" sz="36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sz="4800" dirty="0"/>
          </a:p>
        </p:txBody>
      </p:sp>
      <p:sp>
        <p:nvSpPr>
          <p:cNvPr id="4" name="Tijdelijke aanduiding voor inhoud 2">
            <a:extLst>
              <a:ext uri="{FF2B5EF4-FFF2-40B4-BE49-F238E27FC236}">
                <a16:creationId xmlns:a16="http://schemas.microsoft.com/office/drawing/2014/main" id="{1EF34753-56CB-2C7E-F4AD-349EF26343E5}"/>
              </a:ext>
            </a:extLst>
          </p:cNvPr>
          <p:cNvSpPr txBox="1">
            <a:spLocks/>
          </p:cNvSpPr>
          <p:nvPr/>
        </p:nvSpPr>
        <p:spPr>
          <a:xfrm>
            <a:off x="990600" y="1978025"/>
            <a:ext cx="105156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5000"/>
              </a:lnSpc>
              <a:buFont typeface="+mj-lt"/>
              <a:buAutoNum type="arabicPeriod"/>
            </a:pPr>
            <a:r>
              <a:rPr lang="nl-NL" kern="100" dirty="0">
                <a:latin typeface="Calibri" panose="020F0502020204030204" pitchFamily="34" charset="0"/>
                <a:ea typeface="Calibri" panose="020F0502020204030204" pitchFamily="34" charset="0"/>
                <a:cs typeface="Times New Roman" panose="02020603050405020304" pitchFamily="18" charset="0"/>
              </a:rPr>
              <a:t>Opties voor huisvesting verder onderzoeken/uitwerken</a:t>
            </a:r>
          </a:p>
          <a:p>
            <a:pPr marL="342900" indent="-342900">
              <a:lnSpc>
                <a:spcPct val="115000"/>
              </a:lnSpc>
              <a:buFont typeface="+mj-lt"/>
              <a:buAutoNum type="arabicPeriod"/>
            </a:pPr>
            <a:r>
              <a:rPr lang="nl-NL" kern="100" dirty="0">
                <a:latin typeface="Calibri" panose="020F0502020204030204" pitchFamily="34" charset="0"/>
                <a:ea typeface="Calibri" panose="020F0502020204030204" pitchFamily="34" charset="0"/>
                <a:cs typeface="Times New Roman" panose="02020603050405020304" pitchFamily="18" charset="0"/>
              </a:rPr>
              <a:t>Verwacht proces/tijdpad financiële zaken:</a:t>
            </a:r>
          </a:p>
          <a:p>
            <a:pPr lvl="1">
              <a:lnSpc>
                <a:spcPct val="115000"/>
              </a:lnSpc>
              <a:buFont typeface="Wingdings" panose="05000000000000000000" pitchFamily="2" charset="2"/>
              <a:buChar char="§"/>
            </a:pPr>
            <a:r>
              <a:rPr lang="nl-NL" kern="100" dirty="0">
                <a:latin typeface="Calibri" panose="020F0502020204030204" pitchFamily="34" charset="0"/>
                <a:ea typeface="Calibri" panose="020F0502020204030204" pitchFamily="34" charset="0"/>
                <a:cs typeface="Times New Roman" panose="02020603050405020304" pitchFamily="18" charset="0"/>
              </a:rPr>
              <a:t>Juni-augustus: overleg CvK/Diaconie/werkgroep over mogelijke scenario’s en hun gevolgen voor de financiële huishouding van de gemeente</a:t>
            </a:r>
          </a:p>
          <a:p>
            <a:pPr lvl="1">
              <a:lnSpc>
                <a:spcPct val="115000"/>
              </a:lnSpc>
              <a:buFont typeface="Wingdings" panose="05000000000000000000" pitchFamily="2" charset="2"/>
              <a:buChar char="§"/>
            </a:pPr>
            <a:r>
              <a:rPr lang="nl-NL" kern="100" dirty="0">
                <a:latin typeface="Calibri" panose="020F0502020204030204" pitchFamily="34" charset="0"/>
                <a:ea typeface="Calibri" panose="020F0502020204030204" pitchFamily="34" charset="0"/>
                <a:cs typeface="Times New Roman" panose="02020603050405020304" pitchFamily="18" charset="0"/>
              </a:rPr>
              <a:t>Voor 1 september: scenario’s opgestuurd naar CCBB</a:t>
            </a:r>
          </a:p>
          <a:p>
            <a:pPr lvl="1">
              <a:lnSpc>
                <a:spcPct val="115000"/>
              </a:lnSpc>
              <a:buFont typeface="Wingdings" panose="05000000000000000000" pitchFamily="2" charset="2"/>
              <a:buChar char="§"/>
            </a:pPr>
            <a:r>
              <a:rPr lang="nl-NL" kern="100" dirty="0">
                <a:latin typeface="Calibri" panose="020F0502020204030204" pitchFamily="34" charset="0"/>
                <a:ea typeface="Calibri" panose="020F0502020204030204" pitchFamily="34" charset="0"/>
                <a:cs typeface="Times New Roman" panose="02020603050405020304" pitchFamily="18" charset="0"/>
              </a:rPr>
              <a:t>September: gemeentevergadering</a:t>
            </a:r>
          </a:p>
          <a:p>
            <a:pPr lvl="1">
              <a:lnSpc>
                <a:spcPct val="115000"/>
              </a:lnSpc>
              <a:buFont typeface="Wingdings" panose="05000000000000000000" pitchFamily="2" charset="2"/>
              <a:buChar char="§"/>
            </a:pPr>
            <a:r>
              <a:rPr lang="nl-NL" kern="100" dirty="0">
                <a:latin typeface="Calibri" panose="020F0502020204030204" pitchFamily="34" charset="0"/>
                <a:ea typeface="Calibri" panose="020F0502020204030204" pitchFamily="34" charset="0"/>
                <a:cs typeface="Times New Roman" panose="02020603050405020304" pitchFamily="18" charset="0"/>
              </a:rPr>
              <a:t>Sept/oktober: voorgenomen besluit van de kerkenraad</a:t>
            </a:r>
          </a:p>
          <a:p>
            <a:pPr lvl="1">
              <a:lnSpc>
                <a:spcPct val="115000"/>
              </a:lnSpc>
              <a:buFont typeface="Wingdings" panose="05000000000000000000" pitchFamily="2" charset="2"/>
              <a:buChar char="§"/>
            </a:pPr>
            <a:r>
              <a:rPr lang="nl-NL" kern="100" dirty="0">
                <a:latin typeface="Calibri" panose="020F0502020204030204" pitchFamily="34" charset="0"/>
                <a:ea typeface="Calibri" panose="020F0502020204030204" pitchFamily="34" charset="0"/>
                <a:cs typeface="Times New Roman" panose="02020603050405020304" pitchFamily="18" charset="0"/>
              </a:rPr>
              <a:t>Voor 1 november: akkoord van het CCBB</a:t>
            </a:r>
          </a:p>
          <a:p>
            <a:pPr marL="342900" indent="-342900">
              <a:lnSpc>
                <a:spcPct val="115000"/>
              </a:lnSpc>
              <a:buFont typeface="+mj-lt"/>
              <a:buAutoNum type="arabicPeriod"/>
            </a:pPr>
            <a:r>
              <a:rPr lang="nl-NL" kern="100" dirty="0">
                <a:latin typeface="Calibri" panose="020F0502020204030204" pitchFamily="34" charset="0"/>
                <a:ea typeface="Calibri" panose="020F0502020204030204" pitchFamily="34" charset="0"/>
                <a:cs typeface="Times New Roman" panose="02020603050405020304" pitchFamily="18" charset="0"/>
              </a:rPr>
              <a:t>Stichting oprichten (ook vriendenstichting)</a:t>
            </a:r>
          </a:p>
        </p:txBody>
      </p:sp>
      <p:pic>
        <p:nvPicPr>
          <p:cNvPr id="6" name="Afbeelding 5" descr="Afbeelding met Graphics, grafische vormgeving, groen, ontwerp&#10;&#10;Automatisch gegenereerde beschrijving">
            <a:extLst>
              <a:ext uri="{FF2B5EF4-FFF2-40B4-BE49-F238E27FC236}">
                <a16:creationId xmlns:a16="http://schemas.microsoft.com/office/drawing/2014/main" id="{DDB4BD24-3F1E-A01E-2612-11D51139212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868277" y="348501"/>
            <a:ext cx="2094835" cy="1998276"/>
          </a:xfrm>
          <a:prstGeom prst="rect">
            <a:avLst/>
          </a:prstGeom>
        </p:spPr>
      </p:pic>
    </p:spTree>
    <p:extLst>
      <p:ext uri="{BB962C8B-B14F-4D97-AF65-F5344CB8AC3E}">
        <p14:creationId xmlns:p14="http://schemas.microsoft.com/office/powerpoint/2010/main" val="54672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EB9F6B-7970-EA80-9395-29A84A67D2E5}"/>
              </a:ext>
            </a:extLst>
          </p:cNvPr>
          <p:cNvSpPr>
            <a:spLocks noGrp="1"/>
          </p:cNvSpPr>
          <p:nvPr>
            <p:ph type="title"/>
          </p:nvPr>
        </p:nvSpPr>
        <p:spPr>
          <a:xfrm>
            <a:off x="838200" y="348500"/>
            <a:ext cx="10515600" cy="1325563"/>
          </a:xfrm>
        </p:spPr>
        <p:txBody>
          <a:bodyPr/>
          <a:lstStyle/>
          <a:p>
            <a:r>
              <a:rPr lang="nl-NL" dirty="0"/>
              <a:t>Stappen na nu (2)</a:t>
            </a:r>
          </a:p>
        </p:txBody>
      </p:sp>
      <p:sp>
        <p:nvSpPr>
          <p:cNvPr id="3" name="Tijdelijke aanduiding voor inhoud 2">
            <a:extLst>
              <a:ext uri="{FF2B5EF4-FFF2-40B4-BE49-F238E27FC236}">
                <a16:creationId xmlns:a16="http://schemas.microsoft.com/office/drawing/2014/main" id="{EEFD0FAE-6879-30EE-265F-58626A3B9789}"/>
              </a:ext>
            </a:extLst>
          </p:cNvPr>
          <p:cNvSpPr>
            <a:spLocks noGrp="1"/>
          </p:cNvSpPr>
          <p:nvPr>
            <p:ph idx="1"/>
          </p:nvPr>
        </p:nvSpPr>
        <p:spPr/>
        <p:txBody>
          <a:bodyPr>
            <a:normAutofit/>
          </a:bodyPr>
          <a:lstStyle/>
          <a:p>
            <a:pPr marL="0" indent="0">
              <a:lnSpc>
                <a:spcPct val="115000"/>
              </a:lnSpc>
              <a:buNone/>
            </a:pPr>
            <a:endParaRPr lang="nl-NL" sz="2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sz="3600" dirty="0"/>
          </a:p>
        </p:txBody>
      </p:sp>
      <p:sp>
        <p:nvSpPr>
          <p:cNvPr id="4" name="Tijdelijke aanduiding voor inhoud 2">
            <a:extLst>
              <a:ext uri="{FF2B5EF4-FFF2-40B4-BE49-F238E27FC236}">
                <a16:creationId xmlns:a16="http://schemas.microsoft.com/office/drawing/2014/main" id="{1EF34753-56CB-2C7E-F4AD-349EF26343E5}"/>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buNone/>
            </a:pPr>
            <a:r>
              <a:rPr lang="nl-NL" kern="100" dirty="0">
                <a:latin typeface="Calibri" panose="020F0502020204030204" pitchFamily="34" charset="0"/>
                <a:ea typeface="Calibri" panose="020F0502020204030204" pitchFamily="34" charset="0"/>
                <a:cs typeface="Times New Roman" panose="02020603050405020304" pitchFamily="18" charset="0"/>
              </a:rPr>
              <a:t>4. Onze plannen extern laten toetsen (o.a. directeur Klooster Huissen)</a:t>
            </a:r>
          </a:p>
          <a:p>
            <a:pPr marL="0" indent="0">
              <a:lnSpc>
                <a:spcPct val="115000"/>
              </a:lnSpc>
              <a:buNone/>
            </a:pPr>
            <a:r>
              <a:rPr lang="nl-NL" kern="100" dirty="0">
                <a:latin typeface="Calibri" panose="020F0502020204030204" pitchFamily="34" charset="0"/>
                <a:ea typeface="Calibri" panose="020F0502020204030204" pitchFamily="34" charset="0"/>
                <a:cs typeface="Times New Roman" panose="02020603050405020304" pitchFamily="18" charset="0"/>
              </a:rPr>
              <a:t>5. Statuten stichting voorbereiden</a:t>
            </a:r>
          </a:p>
          <a:p>
            <a:pPr marL="0" indent="0">
              <a:lnSpc>
                <a:spcPct val="115000"/>
              </a:lnSpc>
              <a:buNone/>
            </a:pPr>
            <a:r>
              <a:rPr lang="nl-NL" kern="100" dirty="0">
                <a:latin typeface="Calibri" panose="020F0502020204030204" pitchFamily="34" charset="0"/>
                <a:ea typeface="Calibri" panose="020F0502020204030204" pitchFamily="34" charset="0"/>
                <a:cs typeface="Times New Roman" panose="02020603050405020304" pitchFamily="18" charset="0"/>
              </a:rPr>
              <a:t>6. Profiel kwartiermaker/manager opstellen</a:t>
            </a:r>
          </a:p>
          <a:p>
            <a:pPr marL="0" indent="0">
              <a:lnSpc>
                <a:spcPct val="115000"/>
              </a:lnSpc>
              <a:buNone/>
            </a:pPr>
            <a:r>
              <a:rPr lang="nl-NL" kern="100" dirty="0">
                <a:latin typeface="Calibri" panose="020F0502020204030204" pitchFamily="34" charset="0"/>
                <a:ea typeface="Calibri" panose="020F0502020204030204" pitchFamily="34" charset="0"/>
                <a:cs typeface="Times New Roman" panose="02020603050405020304" pitchFamily="18" charset="0"/>
              </a:rPr>
              <a:t>7. Programma’s verder ontwikkelen</a:t>
            </a:r>
          </a:p>
          <a:p>
            <a:pPr marL="0" indent="0">
              <a:lnSpc>
                <a:spcPct val="115000"/>
              </a:lnSpc>
              <a:buNone/>
            </a:pPr>
            <a:r>
              <a:rPr lang="nl-NL" kern="100" dirty="0">
                <a:latin typeface="Calibri" panose="020F0502020204030204" pitchFamily="34" charset="0"/>
                <a:ea typeface="Calibri" panose="020F0502020204030204" pitchFamily="34" charset="0"/>
                <a:cs typeface="Times New Roman" panose="02020603050405020304" pitchFamily="18" charset="0"/>
              </a:rPr>
              <a:t>8. Marketing/communicatie en fondsenwerving oppakken</a:t>
            </a:r>
          </a:p>
          <a:p>
            <a:pPr marL="0" indent="0">
              <a:lnSpc>
                <a:spcPct val="115000"/>
              </a:lnSpc>
              <a:buNone/>
            </a:pPr>
            <a:r>
              <a:rPr lang="nl-NL" kern="100" dirty="0">
                <a:latin typeface="Calibri" panose="020F0502020204030204" pitchFamily="34" charset="0"/>
                <a:ea typeface="Calibri" panose="020F0502020204030204" pitchFamily="34" charset="0"/>
                <a:cs typeface="Times New Roman" panose="02020603050405020304" pitchFamily="18" charset="0"/>
              </a:rPr>
              <a:t>9. Boekhouding inrichten</a:t>
            </a:r>
          </a:p>
          <a:p>
            <a:pPr marL="0" indent="0">
              <a:lnSpc>
                <a:spcPct val="115000"/>
              </a:lnSpc>
              <a:buNone/>
            </a:pPr>
            <a:r>
              <a:rPr lang="nl-NL" kern="100" dirty="0">
                <a:latin typeface="Calibri" panose="020F0502020204030204" pitchFamily="34" charset="0"/>
                <a:ea typeface="Calibri" panose="020F0502020204030204" pitchFamily="34" charset="0"/>
                <a:cs typeface="Times New Roman" panose="02020603050405020304" pitchFamily="18" charset="0"/>
              </a:rPr>
              <a:t>10.Onderzoek (</a:t>
            </a:r>
            <a:r>
              <a:rPr lang="nl-NL" kern="100" dirty="0" err="1">
                <a:latin typeface="Calibri" panose="020F0502020204030204" pitchFamily="34" charset="0"/>
                <a:ea typeface="Calibri" panose="020F0502020204030204" pitchFamily="34" charset="0"/>
                <a:cs typeface="Times New Roman" panose="02020603050405020304" pitchFamily="18" charset="0"/>
              </a:rPr>
              <a:t>bedrijfs</a:t>
            </a:r>
            <a:r>
              <a:rPr lang="nl-NL" kern="100" dirty="0">
                <a:latin typeface="Calibri" panose="020F0502020204030204" pitchFamily="34" charset="0"/>
                <a:ea typeface="Calibri" panose="020F0502020204030204" pitchFamily="34" charset="0"/>
                <a:cs typeface="Times New Roman" panose="02020603050405020304" pitchFamily="18" charset="0"/>
              </a:rPr>
              <a:t>)vergunningen </a:t>
            </a:r>
          </a:p>
        </p:txBody>
      </p:sp>
    </p:spTree>
    <p:extLst>
      <p:ext uri="{BB962C8B-B14F-4D97-AF65-F5344CB8AC3E}">
        <p14:creationId xmlns:p14="http://schemas.microsoft.com/office/powerpoint/2010/main" val="3690456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64333A-D8CA-E99B-0EC8-23BB1B94BADC}"/>
              </a:ext>
            </a:extLst>
          </p:cNvPr>
          <p:cNvSpPr>
            <a:spLocks noGrp="1"/>
          </p:cNvSpPr>
          <p:nvPr>
            <p:ph type="title"/>
          </p:nvPr>
        </p:nvSpPr>
        <p:spPr/>
        <p:txBody>
          <a:bodyPr/>
          <a:lstStyle/>
          <a:p>
            <a:r>
              <a:rPr lang="nl-NL" dirty="0"/>
              <a:t>Onze droom…</a:t>
            </a:r>
          </a:p>
        </p:txBody>
      </p:sp>
      <p:sp>
        <p:nvSpPr>
          <p:cNvPr id="3" name="Tijdelijke aanduiding voor inhoud 2">
            <a:extLst>
              <a:ext uri="{FF2B5EF4-FFF2-40B4-BE49-F238E27FC236}">
                <a16:creationId xmlns:a16="http://schemas.microsoft.com/office/drawing/2014/main" id="{2A16719C-FB7E-A4FD-B768-47F3A27B5F2B}"/>
              </a:ext>
            </a:extLst>
          </p:cNvPr>
          <p:cNvSpPr>
            <a:spLocks noGrp="1"/>
          </p:cNvSpPr>
          <p:nvPr>
            <p:ph idx="1"/>
          </p:nvPr>
        </p:nvSpPr>
        <p:spPr>
          <a:xfrm>
            <a:off x="838200" y="1533393"/>
            <a:ext cx="6797511" cy="3120087"/>
          </a:xfrm>
        </p:spPr>
        <p:txBody>
          <a:bodyPr>
            <a:noAutofit/>
          </a:bodyPr>
          <a:lstStyle/>
          <a:p>
            <a:pPr marL="0" indent="0">
              <a:lnSpc>
                <a:spcPct val="100000"/>
              </a:lnSpc>
              <a:buNone/>
            </a:pPr>
            <a:r>
              <a:rPr lang="nl-NL" dirty="0"/>
              <a:t>Onze droom het is realiseren van een fijne plek waar mensen rust en ruimte vinden om na te denken over dingen die hen bezighouden en om hen te verrassen met stilte en ontmoetingen die hen energie geven. Zodat zij opgeladen en met nieuwe perspectieven huiswaarts keren. </a:t>
            </a:r>
          </a:p>
        </p:txBody>
      </p:sp>
      <p:pic>
        <p:nvPicPr>
          <p:cNvPr id="4" name="Afbeelding 3">
            <a:extLst>
              <a:ext uri="{FF2B5EF4-FFF2-40B4-BE49-F238E27FC236}">
                <a16:creationId xmlns:a16="http://schemas.microsoft.com/office/drawing/2014/main" id="{F3ABC8DB-1023-A3AD-25F2-B0A184B1D12D}"/>
              </a:ext>
            </a:extLst>
          </p:cNvPr>
          <p:cNvPicPr>
            <a:picLocks noChangeAspect="1"/>
          </p:cNvPicPr>
          <p:nvPr/>
        </p:nvPicPr>
        <p:blipFill>
          <a:blip r:embed="rId3"/>
          <a:stretch>
            <a:fillRect/>
          </a:stretch>
        </p:blipFill>
        <p:spPr>
          <a:xfrm>
            <a:off x="7709285" y="1533394"/>
            <a:ext cx="4039369" cy="2934084"/>
          </a:xfrm>
          <a:prstGeom prst="rect">
            <a:avLst/>
          </a:prstGeom>
        </p:spPr>
      </p:pic>
      <p:sp>
        <p:nvSpPr>
          <p:cNvPr id="6" name="Tekstvak 5">
            <a:extLst>
              <a:ext uri="{FF2B5EF4-FFF2-40B4-BE49-F238E27FC236}">
                <a16:creationId xmlns:a16="http://schemas.microsoft.com/office/drawing/2014/main" id="{E6C1DBC7-CD68-4554-2498-5B6E79DF45BF}"/>
              </a:ext>
            </a:extLst>
          </p:cNvPr>
          <p:cNvSpPr txBox="1"/>
          <p:nvPr/>
        </p:nvSpPr>
        <p:spPr>
          <a:xfrm>
            <a:off x="838200" y="4917138"/>
            <a:ext cx="11067472" cy="1384995"/>
          </a:xfrm>
          <a:prstGeom prst="rect">
            <a:avLst/>
          </a:prstGeom>
          <a:noFill/>
        </p:spPr>
        <p:txBody>
          <a:bodyPr wrap="square">
            <a:spAutoFit/>
          </a:bodyPr>
          <a:lstStyle/>
          <a:p>
            <a:pPr marL="0" indent="0">
              <a:buNone/>
            </a:pPr>
            <a:r>
              <a:rPr lang="nl-NL" sz="2800" dirty="0"/>
              <a:t>Onze droom is ook een plek waar mensen elkaar kunnen ontmoeten in een ongedwongen sfeer en kunnen genieten van ontspanning. Kerk zijn middenin de samenleving wordt voelbaar in gastvrijheid. </a:t>
            </a:r>
          </a:p>
        </p:txBody>
      </p:sp>
    </p:spTree>
    <p:extLst>
      <p:ext uri="{BB962C8B-B14F-4D97-AF65-F5344CB8AC3E}">
        <p14:creationId xmlns:p14="http://schemas.microsoft.com/office/powerpoint/2010/main" val="22525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EB9F6B-7970-EA80-9395-29A84A67D2E5}"/>
              </a:ext>
            </a:extLst>
          </p:cNvPr>
          <p:cNvSpPr>
            <a:spLocks noGrp="1"/>
          </p:cNvSpPr>
          <p:nvPr>
            <p:ph type="title"/>
          </p:nvPr>
        </p:nvSpPr>
        <p:spPr>
          <a:xfrm>
            <a:off x="838200" y="348500"/>
            <a:ext cx="10515600" cy="1325563"/>
          </a:xfrm>
        </p:spPr>
        <p:txBody>
          <a:bodyPr/>
          <a:lstStyle/>
          <a:p>
            <a:r>
              <a:rPr lang="nl-NL" dirty="0"/>
              <a:t>Tenslotte</a:t>
            </a:r>
          </a:p>
        </p:txBody>
      </p:sp>
      <p:sp>
        <p:nvSpPr>
          <p:cNvPr id="3" name="Tijdelijke aanduiding voor inhoud 2">
            <a:extLst>
              <a:ext uri="{FF2B5EF4-FFF2-40B4-BE49-F238E27FC236}">
                <a16:creationId xmlns:a16="http://schemas.microsoft.com/office/drawing/2014/main" id="{EEFD0FAE-6879-30EE-265F-58626A3B9789}"/>
              </a:ext>
            </a:extLst>
          </p:cNvPr>
          <p:cNvSpPr>
            <a:spLocks noGrp="1"/>
          </p:cNvSpPr>
          <p:nvPr>
            <p:ph idx="1"/>
          </p:nvPr>
        </p:nvSpPr>
        <p:spPr/>
        <p:txBody>
          <a:bodyPr>
            <a:normAutofit/>
          </a:bodyPr>
          <a:lstStyle/>
          <a:p>
            <a:pPr marL="0" indent="0">
              <a:lnSpc>
                <a:spcPct val="115000"/>
              </a:lnSpc>
              <a:buNone/>
            </a:pPr>
            <a:endParaRPr lang="nl-NL"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sz="3600" dirty="0"/>
          </a:p>
        </p:txBody>
      </p:sp>
      <p:sp>
        <p:nvSpPr>
          <p:cNvPr id="4" name="Tijdelijke aanduiding voor inhoud 2">
            <a:extLst>
              <a:ext uri="{FF2B5EF4-FFF2-40B4-BE49-F238E27FC236}">
                <a16:creationId xmlns:a16="http://schemas.microsoft.com/office/drawing/2014/main" id="{1EF34753-56CB-2C7E-F4AD-349EF26343E5}"/>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buNone/>
            </a:pPr>
            <a:r>
              <a:rPr lang="nl-NL" sz="2400" kern="100" dirty="0">
                <a:latin typeface="Calibri" panose="020F0502020204030204" pitchFamily="34" charset="0"/>
                <a:ea typeface="Calibri" panose="020F0502020204030204" pitchFamily="34" charset="0"/>
                <a:cs typeface="Times New Roman" panose="02020603050405020304" pitchFamily="18" charset="0"/>
              </a:rPr>
              <a:t>Vragen/opmerkingen/suggesties zijn meer dan welkom direct en per mail: </a:t>
            </a:r>
            <a:r>
              <a:rPr lang="nl-NL" sz="2400" kern="100" dirty="0">
                <a:latin typeface="Calibri" panose="020F0502020204030204" pitchFamily="34" charset="0"/>
                <a:ea typeface="Calibri" panose="020F0502020204030204" pitchFamily="34" charset="0"/>
                <a:cs typeface="Times New Roman" panose="02020603050405020304" pitchFamily="18" charset="0"/>
                <a:hlinkClick r:id="rId3"/>
              </a:rPr>
              <a:t>wjwezeman@gmail.com</a:t>
            </a:r>
            <a:endParaRPr lang="nl-NL" sz="2400" kern="1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buNone/>
            </a:pPr>
            <a:endParaRPr lang="nl-NL" sz="2400" kern="1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buNone/>
            </a:pPr>
            <a:r>
              <a:rPr lang="nl-NL" sz="2400" kern="100" dirty="0">
                <a:latin typeface="Calibri" panose="020F0502020204030204" pitchFamily="34" charset="0"/>
                <a:ea typeface="Calibri" panose="020F0502020204030204" pitchFamily="34" charset="0"/>
                <a:cs typeface="Times New Roman" panose="02020603050405020304" pitchFamily="18" charset="0"/>
              </a:rPr>
              <a:t>Presentaties en opname komen op de website</a:t>
            </a:r>
          </a:p>
        </p:txBody>
      </p:sp>
    </p:spTree>
    <p:extLst>
      <p:ext uri="{BB962C8B-B14F-4D97-AF65-F5344CB8AC3E}">
        <p14:creationId xmlns:p14="http://schemas.microsoft.com/office/powerpoint/2010/main" val="2473536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4AC65F-539F-0690-EC81-EE75B74B0482}"/>
              </a:ext>
            </a:extLst>
          </p:cNvPr>
          <p:cNvSpPr>
            <a:spLocks noGrp="1"/>
          </p:cNvSpPr>
          <p:nvPr>
            <p:ph type="title"/>
          </p:nvPr>
        </p:nvSpPr>
        <p:spPr/>
        <p:txBody>
          <a:bodyPr/>
          <a:lstStyle/>
          <a:p>
            <a:r>
              <a:rPr lang="nl-NL" dirty="0"/>
              <a:t>Missie </a:t>
            </a:r>
          </a:p>
        </p:txBody>
      </p:sp>
      <p:sp>
        <p:nvSpPr>
          <p:cNvPr id="3" name="Tijdelijke aanduiding voor inhoud 2">
            <a:extLst>
              <a:ext uri="{FF2B5EF4-FFF2-40B4-BE49-F238E27FC236}">
                <a16:creationId xmlns:a16="http://schemas.microsoft.com/office/drawing/2014/main" id="{7EF91F1C-84D8-8258-E18E-D1D12804980B}"/>
              </a:ext>
            </a:extLst>
          </p:cNvPr>
          <p:cNvSpPr>
            <a:spLocks noGrp="1"/>
          </p:cNvSpPr>
          <p:nvPr>
            <p:ph idx="1"/>
          </p:nvPr>
        </p:nvSpPr>
        <p:spPr>
          <a:xfrm>
            <a:off x="838200" y="1853334"/>
            <a:ext cx="10515600" cy="4351338"/>
          </a:xfrm>
        </p:spPr>
        <p:txBody>
          <a:bodyPr>
            <a:normAutofit/>
          </a:bodyPr>
          <a:lstStyle/>
          <a:p>
            <a:pPr marL="0" indent="0" fontAlgn="base">
              <a:buNone/>
            </a:pPr>
            <a:r>
              <a:rPr lang="nl-NL" sz="3200" dirty="0">
                <a:effectLst/>
                <a:latin typeface="Calibri" panose="020F0502020204030204" pitchFamily="34" charset="0"/>
                <a:ea typeface="Calibri" panose="020F0502020204030204" pitchFamily="34" charset="0"/>
                <a:cs typeface="Times New Roman" panose="02020603050405020304" pitchFamily="18" charset="0"/>
              </a:rPr>
              <a:t>Als geloofsgemeenschap voelen we ons geroepen om dat wat we zelf ervaren aan rust, verbondenheid, hoop en solidariteit, te delen met anderen.  </a:t>
            </a:r>
          </a:p>
          <a:p>
            <a:pPr marL="0" indent="0" fontAlgn="base">
              <a:buNone/>
            </a:pPr>
            <a:endParaRPr lang="nl-NL"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fontAlgn="base">
              <a:buNone/>
            </a:pPr>
            <a:r>
              <a:rPr lang="nl-NL" sz="3200" dirty="0">
                <a:effectLst/>
                <a:latin typeface="Calibri" panose="020F0502020204030204" pitchFamily="34" charset="0"/>
                <a:ea typeface="Calibri" panose="020F0502020204030204" pitchFamily="34" charset="0"/>
                <a:cs typeface="Times New Roman" panose="02020603050405020304" pitchFamily="18" charset="0"/>
              </a:rPr>
              <a:t>Samen zoeken we naar nieuwe vormen van zingeving en spiritualiteit.</a:t>
            </a:r>
            <a:endParaRPr lang="nl-NL" sz="3200" dirty="0">
              <a:effectLst/>
              <a:latin typeface="Times New Roman" panose="02020603050405020304" pitchFamily="18" charset="0"/>
              <a:ea typeface="Calibri" panose="020F0502020204030204" pitchFamily="34" charset="0"/>
            </a:endParaRPr>
          </a:p>
          <a:p>
            <a:pPr marL="0" indent="0" algn="l" rtl="0" fontAlgn="base">
              <a:buNone/>
            </a:pPr>
            <a:endParaRPr lang="nl-NL" sz="4400" b="0" i="0" dirty="0">
              <a:solidFill>
                <a:srgbClr val="000000"/>
              </a:solidFill>
              <a:effectLst/>
              <a:latin typeface="+mj-lt"/>
            </a:endParaRPr>
          </a:p>
        </p:txBody>
      </p:sp>
    </p:spTree>
    <p:extLst>
      <p:ext uri="{BB962C8B-B14F-4D97-AF65-F5344CB8AC3E}">
        <p14:creationId xmlns:p14="http://schemas.microsoft.com/office/powerpoint/2010/main" val="374531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D28498-747B-0574-CA8A-E1D5331A51E8}"/>
              </a:ext>
            </a:extLst>
          </p:cNvPr>
          <p:cNvSpPr>
            <a:spLocks noGrp="1"/>
          </p:cNvSpPr>
          <p:nvPr>
            <p:ph type="title"/>
          </p:nvPr>
        </p:nvSpPr>
        <p:spPr>
          <a:xfrm>
            <a:off x="832658" y="365125"/>
            <a:ext cx="10515600" cy="1325563"/>
          </a:xfrm>
        </p:spPr>
        <p:txBody>
          <a:bodyPr/>
          <a:lstStyle/>
          <a:p>
            <a:r>
              <a:rPr lang="nl-NL" dirty="0"/>
              <a:t>Visie (1)</a:t>
            </a:r>
          </a:p>
        </p:txBody>
      </p:sp>
      <p:sp>
        <p:nvSpPr>
          <p:cNvPr id="3" name="Tijdelijke aanduiding voor inhoud 2">
            <a:extLst>
              <a:ext uri="{FF2B5EF4-FFF2-40B4-BE49-F238E27FC236}">
                <a16:creationId xmlns:a16="http://schemas.microsoft.com/office/drawing/2014/main" id="{9EC123FC-0067-A1FE-5ACE-D0221EFAE172}"/>
              </a:ext>
            </a:extLst>
          </p:cNvPr>
          <p:cNvSpPr>
            <a:spLocks noGrp="1"/>
          </p:cNvSpPr>
          <p:nvPr>
            <p:ph idx="1"/>
          </p:nvPr>
        </p:nvSpPr>
        <p:spPr>
          <a:xfrm>
            <a:off x="4096101" y="1619249"/>
            <a:ext cx="7457724" cy="4736284"/>
          </a:xfrm>
        </p:spPr>
        <p:txBody>
          <a:bodyPr>
            <a:noAutofit/>
          </a:bodyPr>
          <a:lstStyle/>
          <a:p>
            <a:pPr marL="0" indent="0" fontAlgn="base">
              <a:buNone/>
            </a:pPr>
            <a:r>
              <a:rPr lang="nl-NL" dirty="0"/>
              <a:t>We werken vanuit de christelijke traditie en leven de overtuiging dat je onvoorwaardelijk geliefd bent. </a:t>
            </a:r>
          </a:p>
          <a:p>
            <a:pPr marL="0" indent="0" fontAlgn="base">
              <a:buNone/>
            </a:pPr>
            <a:r>
              <a:rPr lang="nl-NL" dirty="0"/>
              <a:t>We nodigen je uit om na te denken over de relatie met jezelf en je omgeving. We bieden je de ruimte om te reflecteren op het leven. </a:t>
            </a:r>
          </a:p>
          <a:p>
            <a:pPr marL="0" indent="0" fontAlgn="base">
              <a:buNone/>
            </a:pPr>
            <a:r>
              <a:rPr lang="nl-NL" dirty="0"/>
              <a:t>We creëren een veilige omgeving waarbinnen ontmoeting en onderlinge bemoediging mogelijk zijn. </a:t>
            </a:r>
          </a:p>
          <a:p>
            <a:pPr marL="0" indent="0" fontAlgn="base">
              <a:buNone/>
            </a:pPr>
            <a:r>
              <a:rPr lang="nl-NL" dirty="0"/>
              <a:t>Je gaat met nieuwe energie naar huis.</a:t>
            </a:r>
          </a:p>
          <a:p>
            <a:pPr marL="0" indent="0" algn="l" rtl="0" fontAlgn="base">
              <a:buNone/>
            </a:pPr>
            <a:endParaRPr lang="nl-NL" i="0" dirty="0">
              <a:solidFill>
                <a:srgbClr val="000000"/>
              </a:solidFill>
              <a:effectLst/>
            </a:endParaRPr>
          </a:p>
          <a:p>
            <a:pPr marL="0" indent="0">
              <a:buNone/>
            </a:pPr>
            <a:endParaRPr lang="nl-NL" dirty="0">
              <a:solidFill>
                <a:srgbClr val="000000"/>
              </a:solidFill>
            </a:endParaRPr>
          </a:p>
        </p:txBody>
      </p:sp>
      <p:pic>
        <p:nvPicPr>
          <p:cNvPr id="4" name="Afbeelding 3">
            <a:extLst>
              <a:ext uri="{FF2B5EF4-FFF2-40B4-BE49-F238E27FC236}">
                <a16:creationId xmlns:a16="http://schemas.microsoft.com/office/drawing/2014/main" id="{3B69C985-FB3C-294F-1B5D-B3496884FAEC}"/>
              </a:ext>
            </a:extLst>
          </p:cNvPr>
          <p:cNvPicPr>
            <a:picLocks noChangeAspect="1"/>
          </p:cNvPicPr>
          <p:nvPr/>
        </p:nvPicPr>
        <p:blipFill>
          <a:blip r:embed="rId3"/>
          <a:stretch>
            <a:fillRect/>
          </a:stretch>
        </p:blipFill>
        <p:spPr>
          <a:xfrm>
            <a:off x="552450" y="1687691"/>
            <a:ext cx="3359044" cy="4117938"/>
          </a:xfrm>
          <a:prstGeom prst="rect">
            <a:avLst/>
          </a:prstGeom>
        </p:spPr>
      </p:pic>
    </p:spTree>
    <p:extLst>
      <p:ext uri="{BB962C8B-B14F-4D97-AF65-F5344CB8AC3E}">
        <p14:creationId xmlns:p14="http://schemas.microsoft.com/office/powerpoint/2010/main" val="170111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13D9C3-BF3C-34D0-8CC9-88AD2A528CDE}"/>
              </a:ext>
            </a:extLst>
          </p:cNvPr>
          <p:cNvSpPr>
            <a:spLocks noGrp="1"/>
          </p:cNvSpPr>
          <p:nvPr>
            <p:ph type="title"/>
          </p:nvPr>
        </p:nvSpPr>
        <p:spPr/>
        <p:txBody>
          <a:bodyPr/>
          <a:lstStyle/>
          <a:p>
            <a:r>
              <a:rPr lang="nl-NL" dirty="0"/>
              <a:t>Visie (2)</a:t>
            </a:r>
          </a:p>
        </p:txBody>
      </p:sp>
      <p:sp>
        <p:nvSpPr>
          <p:cNvPr id="3" name="Tijdelijke aanduiding voor inhoud 2">
            <a:extLst>
              <a:ext uri="{FF2B5EF4-FFF2-40B4-BE49-F238E27FC236}">
                <a16:creationId xmlns:a16="http://schemas.microsoft.com/office/drawing/2014/main" id="{E89DA770-C49E-6E29-6347-BDEBA9C5A9DA}"/>
              </a:ext>
            </a:extLst>
          </p:cNvPr>
          <p:cNvSpPr>
            <a:spLocks noGrp="1"/>
          </p:cNvSpPr>
          <p:nvPr>
            <p:ph idx="1"/>
          </p:nvPr>
        </p:nvSpPr>
        <p:spPr/>
        <p:txBody>
          <a:bodyPr>
            <a:noAutofit/>
          </a:bodyPr>
          <a:lstStyle/>
          <a:p>
            <a:pPr marL="0" indent="0">
              <a:buNone/>
            </a:pPr>
            <a:r>
              <a:rPr lang="nl-NL" sz="3200" dirty="0"/>
              <a:t>We doen dit door je</a:t>
            </a:r>
            <a:r>
              <a:rPr lang="nl-NL" sz="3200" b="1" dirty="0"/>
              <a:t> </a:t>
            </a:r>
            <a:r>
              <a:rPr lang="nl-NL" sz="3200" dirty="0"/>
              <a:t>programma’s aan te bieden die de volgende elementen bevatten: stilte en verstilling, gesprek en ontmoeting, reflectie en persoonlijke groei.  </a:t>
            </a:r>
          </a:p>
          <a:p>
            <a:pPr marL="0" indent="0" fontAlgn="base">
              <a:buNone/>
            </a:pPr>
            <a:endParaRPr lang="nl-NL" sz="3200" dirty="0"/>
          </a:p>
          <a:p>
            <a:pPr marL="0" indent="0" fontAlgn="base">
              <a:buNone/>
            </a:pPr>
            <a:r>
              <a:rPr lang="nl-NL" sz="3200" dirty="0"/>
              <a:t>We zijn er voor iedereen: rustzoekers, zinzoekers, kritische denkers en gelovigen. We hebben daarbij expliciet oog voor sociale duurzaamheid en hen die een extra steuntje in de rug goed kunnen gebruiken. </a:t>
            </a:r>
          </a:p>
          <a:p>
            <a:pPr marL="0" indent="0">
              <a:buNone/>
            </a:pPr>
            <a:endParaRPr lang="nl-NL" sz="3200" dirty="0"/>
          </a:p>
          <a:p>
            <a:pPr marL="0" indent="0">
              <a:buNone/>
            </a:pPr>
            <a:r>
              <a:rPr lang="nl-NL" sz="3200" i="0" dirty="0">
                <a:solidFill>
                  <a:srgbClr val="000000"/>
                </a:solidFill>
                <a:effectLst/>
              </a:rPr>
              <a:t> </a:t>
            </a:r>
            <a:endParaRPr lang="nl-NL" sz="3200" dirty="0"/>
          </a:p>
        </p:txBody>
      </p:sp>
    </p:spTree>
    <p:extLst>
      <p:ext uri="{BB962C8B-B14F-4D97-AF65-F5344CB8AC3E}">
        <p14:creationId xmlns:p14="http://schemas.microsoft.com/office/powerpoint/2010/main" val="4894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768019-DB5B-7931-362C-3605F09B6F96}"/>
              </a:ext>
            </a:extLst>
          </p:cNvPr>
          <p:cNvSpPr>
            <a:spLocks noGrp="1"/>
          </p:cNvSpPr>
          <p:nvPr>
            <p:ph type="title"/>
          </p:nvPr>
        </p:nvSpPr>
        <p:spPr/>
        <p:txBody>
          <a:bodyPr/>
          <a:lstStyle/>
          <a:p>
            <a:r>
              <a:rPr lang="nl-NL" dirty="0"/>
              <a:t>Kernwaarden</a:t>
            </a:r>
          </a:p>
        </p:txBody>
      </p:sp>
      <p:sp>
        <p:nvSpPr>
          <p:cNvPr id="3" name="Tijdelijke aanduiding voor inhoud 2">
            <a:extLst>
              <a:ext uri="{FF2B5EF4-FFF2-40B4-BE49-F238E27FC236}">
                <a16:creationId xmlns:a16="http://schemas.microsoft.com/office/drawing/2014/main" id="{AF30449E-372E-4E2F-76BE-4DA7DC63E146}"/>
              </a:ext>
            </a:extLst>
          </p:cNvPr>
          <p:cNvSpPr>
            <a:spLocks noGrp="1"/>
          </p:cNvSpPr>
          <p:nvPr>
            <p:ph idx="1"/>
          </p:nvPr>
        </p:nvSpPr>
        <p:spPr>
          <a:xfrm>
            <a:off x="775580" y="1808619"/>
            <a:ext cx="10515600" cy="4351338"/>
          </a:xfrm>
        </p:spPr>
        <p:txBody>
          <a:bodyPr>
            <a:normAutofit/>
          </a:bodyPr>
          <a:lstStyle/>
          <a:p>
            <a:pPr algn="l" rtl="0" fontAlgn="base"/>
            <a:r>
              <a:rPr lang="nl-NL" sz="3200" b="1" i="0" dirty="0">
                <a:solidFill>
                  <a:srgbClr val="000000"/>
                </a:solidFill>
                <a:effectLst/>
              </a:rPr>
              <a:t>R</a:t>
            </a:r>
            <a:r>
              <a:rPr lang="nl-NL" sz="3200" b="0" i="0" dirty="0">
                <a:solidFill>
                  <a:srgbClr val="000000"/>
                </a:solidFill>
                <a:effectLst/>
              </a:rPr>
              <a:t>ust  </a:t>
            </a:r>
          </a:p>
          <a:p>
            <a:pPr algn="l" rtl="0" fontAlgn="base"/>
            <a:r>
              <a:rPr lang="nl-NL" sz="3200" b="1" i="0" dirty="0">
                <a:solidFill>
                  <a:srgbClr val="000000"/>
                </a:solidFill>
                <a:effectLst/>
              </a:rPr>
              <a:t>O</a:t>
            </a:r>
            <a:r>
              <a:rPr lang="nl-NL" sz="3200" b="0" i="0" dirty="0">
                <a:solidFill>
                  <a:srgbClr val="000000"/>
                </a:solidFill>
                <a:effectLst/>
              </a:rPr>
              <a:t>ntmoeting </a:t>
            </a:r>
          </a:p>
          <a:p>
            <a:pPr algn="l" rtl="0" fontAlgn="base"/>
            <a:r>
              <a:rPr lang="nl-NL" sz="3200" b="1" i="0" dirty="0">
                <a:solidFill>
                  <a:srgbClr val="000000"/>
                </a:solidFill>
                <a:effectLst/>
              </a:rPr>
              <a:t>E</a:t>
            </a:r>
            <a:r>
              <a:rPr lang="nl-NL" sz="3200" b="0" i="0" dirty="0">
                <a:solidFill>
                  <a:srgbClr val="000000"/>
                </a:solidFill>
                <a:effectLst/>
              </a:rPr>
              <a:t>nergie </a:t>
            </a:r>
          </a:p>
          <a:p>
            <a:pPr algn="l" rtl="0" fontAlgn="base"/>
            <a:r>
              <a:rPr lang="nl-NL" sz="3200" b="1" i="0" dirty="0">
                <a:solidFill>
                  <a:srgbClr val="000000"/>
                </a:solidFill>
                <a:effectLst/>
              </a:rPr>
              <a:t>R</a:t>
            </a:r>
            <a:r>
              <a:rPr lang="nl-NL" sz="3200" b="0" i="0" dirty="0">
                <a:solidFill>
                  <a:srgbClr val="000000"/>
                </a:solidFill>
                <a:effectLst/>
              </a:rPr>
              <a:t>uimte </a:t>
            </a:r>
          </a:p>
          <a:p>
            <a:endParaRPr lang="nl-NL" sz="3200" dirty="0"/>
          </a:p>
        </p:txBody>
      </p:sp>
      <p:pic>
        <p:nvPicPr>
          <p:cNvPr id="4" name="Afbeelding 3">
            <a:extLst>
              <a:ext uri="{FF2B5EF4-FFF2-40B4-BE49-F238E27FC236}">
                <a16:creationId xmlns:a16="http://schemas.microsoft.com/office/drawing/2014/main" id="{AAC72129-97E1-3FF2-8C75-2AA996EABDA6}"/>
              </a:ext>
            </a:extLst>
          </p:cNvPr>
          <p:cNvPicPr>
            <a:picLocks noChangeAspect="1"/>
          </p:cNvPicPr>
          <p:nvPr/>
        </p:nvPicPr>
        <p:blipFill>
          <a:blip r:embed="rId3"/>
          <a:stretch>
            <a:fillRect/>
          </a:stretch>
        </p:blipFill>
        <p:spPr>
          <a:xfrm>
            <a:off x="4124475" y="1505625"/>
            <a:ext cx="3109244" cy="3109244"/>
          </a:xfrm>
          <a:prstGeom prst="rect">
            <a:avLst/>
          </a:prstGeom>
        </p:spPr>
      </p:pic>
      <p:pic>
        <p:nvPicPr>
          <p:cNvPr id="5" name="Afbeelding 4">
            <a:extLst>
              <a:ext uri="{FF2B5EF4-FFF2-40B4-BE49-F238E27FC236}">
                <a16:creationId xmlns:a16="http://schemas.microsoft.com/office/drawing/2014/main" id="{5EB369B2-B5EC-BEB1-7CDA-2988D0810093}"/>
              </a:ext>
            </a:extLst>
          </p:cNvPr>
          <p:cNvPicPr>
            <a:picLocks noChangeAspect="1"/>
          </p:cNvPicPr>
          <p:nvPr/>
        </p:nvPicPr>
        <p:blipFill>
          <a:blip r:embed="rId4"/>
          <a:stretch>
            <a:fillRect/>
          </a:stretch>
        </p:blipFill>
        <p:spPr>
          <a:xfrm>
            <a:off x="7822250" y="2527347"/>
            <a:ext cx="4092109" cy="4092109"/>
          </a:xfrm>
          <a:prstGeom prst="rect">
            <a:avLst/>
          </a:prstGeom>
        </p:spPr>
      </p:pic>
    </p:spTree>
    <p:extLst>
      <p:ext uri="{BB962C8B-B14F-4D97-AF65-F5344CB8AC3E}">
        <p14:creationId xmlns:p14="http://schemas.microsoft.com/office/powerpoint/2010/main" val="3095190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09C612-2966-C718-CBEB-A51F5D08955A}"/>
              </a:ext>
            </a:extLst>
          </p:cNvPr>
          <p:cNvSpPr>
            <a:spLocks noGrp="1"/>
          </p:cNvSpPr>
          <p:nvPr>
            <p:ph type="title"/>
          </p:nvPr>
        </p:nvSpPr>
        <p:spPr/>
        <p:txBody>
          <a:bodyPr/>
          <a:lstStyle/>
          <a:p>
            <a:r>
              <a:rPr lang="nl-NL" dirty="0" err="1"/>
              <a:t>Basis-eisen</a:t>
            </a:r>
            <a:r>
              <a:rPr lang="nl-NL" dirty="0"/>
              <a:t> (1)</a:t>
            </a:r>
          </a:p>
        </p:txBody>
      </p:sp>
      <p:sp>
        <p:nvSpPr>
          <p:cNvPr id="3" name="Tijdelijke aanduiding voor inhoud 2">
            <a:extLst>
              <a:ext uri="{FF2B5EF4-FFF2-40B4-BE49-F238E27FC236}">
                <a16:creationId xmlns:a16="http://schemas.microsoft.com/office/drawing/2014/main" id="{FE795EB1-7E92-835F-816D-FC0A68664EF1}"/>
              </a:ext>
            </a:extLst>
          </p:cNvPr>
          <p:cNvSpPr>
            <a:spLocks noGrp="1"/>
          </p:cNvSpPr>
          <p:nvPr>
            <p:ph idx="1"/>
          </p:nvPr>
        </p:nvSpPr>
        <p:spPr>
          <a:xfrm>
            <a:off x="838199" y="1825624"/>
            <a:ext cx="10610851" cy="4899025"/>
          </a:xfrm>
        </p:spPr>
        <p:txBody>
          <a:bodyPr>
            <a:noAutofit/>
          </a:bodyPr>
          <a:lstStyle/>
          <a:p>
            <a:pPr algn="l" rtl="0" fontAlgn="base">
              <a:buFont typeface="+mj-lt"/>
              <a:buAutoNum type="arabicPeriod"/>
            </a:pPr>
            <a:r>
              <a:rPr lang="nl-NL" dirty="0">
                <a:solidFill>
                  <a:srgbClr val="000000"/>
                </a:solidFill>
              </a:rPr>
              <a:t>Onze p</a:t>
            </a:r>
            <a:r>
              <a:rPr lang="nl-NL" b="0" i="0" dirty="0">
                <a:solidFill>
                  <a:srgbClr val="000000"/>
                </a:solidFill>
                <a:effectLst/>
              </a:rPr>
              <a:t>rogramma’s zijn inclusief overnachting. Want:</a:t>
            </a:r>
          </a:p>
          <a:p>
            <a:pPr lvl="1" fontAlgn="base"/>
            <a:r>
              <a:rPr lang="nl-NL" b="0" i="0" dirty="0">
                <a:solidFill>
                  <a:srgbClr val="000000"/>
                </a:solidFill>
                <a:effectLst/>
              </a:rPr>
              <a:t>kortere programma’s leiden niet tot de rust en reflectie die we beogen. Het blijft dan aan de oppervlakte hangen en dat is nu juist wat we niet willen. </a:t>
            </a:r>
          </a:p>
          <a:p>
            <a:pPr lvl="1" fontAlgn="base"/>
            <a:r>
              <a:rPr lang="nl-NL" b="0" i="0" dirty="0">
                <a:solidFill>
                  <a:srgbClr val="000000"/>
                </a:solidFill>
                <a:effectLst/>
              </a:rPr>
              <a:t>het bieden van overnachtingsmogelijkheden is ook financieel interessant. Het versterkt de exploitatie. Dit blijkt </a:t>
            </a:r>
            <a:r>
              <a:rPr lang="nl-NL" dirty="0">
                <a:solidFill>
                  <a:srgbClr val="000000"/>
                </a:solidFill>
              </a:rPr>
              <a:t>ook</a:t>
            </a:r>
            <a:r>
              <a:rPr lang="nl-NL" b="0" i="0" dirty="0">
                <a:solidFill>
                  <a:srgbClr val="000000"/>
                </a:solidFill>
                <a:effectLst/>
              </a:rPr>
              <a:t> bij andere kloosters (o.a. Huissen).</a:t>
            </a:r>
          </a:p>
          <a:p>
            <a:pPr algn="l" rtl="0" fontAlgn="base">
              <a:buFont typeface="+mj-lt"/>
              <a:buAutoNum type="arabicPeriod" startAt="2"/>
            </a:pPr>
            <a:r>
              <a:rPr lang="nl-NL" b="0" i="0" dirty="0">
                <a:solidFill>
                  <a:srgbClr val="000000"/>
                </a:solidFill>
                <a:effectLst/>
              </a:rPr>
              <a:t>Vergader- en overnachtingsfaciliteit in directe nabijheid van de kerk. De dorpskerk krijgt een duidelijke plaats in de activiteiten (bijv. vieringen). </a:t>
            </a:r>
          </a:p>
          <a:p>
            <a:pPr fontAlgn="base">
              <a:buFont typeface="+mj-lt"/>
              <a:buAutoNum type="arabicPeriod" startAt="2"/>
            </a:pPr>
            <a:r>
              <a:rPr lang="nl-NL" dirty="0">
                <a:solidFill>
                  <a:srgbClr val="000000"/>
                </a:solidFill>
              </a:rPr>
              <a:t>Van betekenis voor de kerkelijke gemeente en het dorp. Geen conferentieoord, maar een plaats waar deelnemers,   gemeenteleden en dorpsgenoten iets aan hebben.</a:t>
            </a:r>
          </a:p>
        </p:txBody>
      </p:sp>
    </p:spTree>
    <p:extLst>
      <p:ext uri="{BB962C8B-B14F-4D97-AF65-F5344CB8AC3E}">
        <p14:creationId xmlns:p14="http://schemas.microsoft.com/office/powerpoint/2010/main" val="416015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DCC17C-8EC9-BBEB-5D1C-016B7762256F}"/>
              </a:ext>
            </a:extLst>
          </p:cNvPr>
          <p:cNvSpPr>
            <a:spLocks noGrp="1"/>
          </p:cNvSpPr>
          <p:nvPr>
            <p:ph type="title"/>
          </p:nvPr>
        </p:nvSpPr>
        <p:spPr/>
        <p:txBody>
          <a:bodyPr/>
          <a:lstStyle/>
          <a:p>
            <a:r>
              <a:rPr lang="nl-NL" dirty="0" err="1"/>
              <a:t>Basis-eisen</a:t>
            </a:r>
            <a:r>
              <a:rPr lang="nl-NL" dirty="0"/>
              <a:t> (2)</a:t>
            </a:r>
          </a:p>
        </p:txBody>
      </p:sp>
      <p:sp>
        <p:nvSpPr>
          <p:cNvPr id="3" name="Tijdelijke aanduiding voor inhoud 2">
            <a:extLst>
              <a:ext uri="{FF2B5EF4-FFF2-40B4-BE49-F238E27FC236}">
                <a16:creationId xmlns:a16="http://schemas.microsoft.com/office/drawing/2014/main" id="{BD05A84E-6F2F-E248-F3C4-D3356034410E}"/>
              </a:ext>
            </a:extLst>
          </p:cNvPr>
          <p:cNvSpPr>
            <a:spLocks noGrp="1"/>
          </p:cNvSpPr>
          <p:nvPr>
            <p:ph idx="1"/>
          </p:nvPr>
        </p:nvSpPr>
        <p:spPr>
          <a:xfrm>
            <a:off x="838200" y="1825624"/>
            <a:ext cx="7289800" cy="5032375"/>
          </a:xfrm>
        </p:spPr>
        <p:txBody>
          <a:bodyPr>
            <a:noAutofit/>
          </a:bodyPr>
          <a:lstStyle/>
          <a:p>
            <a:pPr fontAlgn="base">
              <a:buFont typeface="+mj-lt"/>
              <a:buAutoNum type="arabicPeriod" startAt="3"/>
            </a:pPr>
            <a:r>
              <a:rPr lang="nl-NL" sz="2400" b="0" i="0" dirty="0">
                <a:solidFill>
                  <a:srgbClr val="000000"/>
                </a:solidFill>
                <a:effectLst/>
              </a:rPr>
              <a:t> Alle activiteiten worden getoetst aan de missie en visie. Wat niet past, wordt niet uitgevoerd.</a:t>
            </a:r>
          </a:p>
          <a:p>
            <a:pPr algn="l" rtl="0" fontAlgn="base">
              <a:buFont typeface="+mj-lt"/>
              <a:buAutoNum type="arabicPeriod" startAt="3"/>
            </a:pPr>
            <a:r>
              <a:rPr lang="nl-NL" sz="2400" b="0" i="0" dirty="0">
                <a:solidFill>
                  <a:srgbClr val="000000"/>
                </a:solidFill>
                <a:effectLst/>
              </a:rPr>
              <a:t> Kwaliteit en zorgvuldigheid in alle facetten van de activiteiten: voeding, medewerkers, programma’s, huisvesting, etc.</a:t>
            </a:r>
            <a:br>
              <a:rPr lang="nl-NL" sz="2400" b="0" i="0" dirty="0">
                <a:solidFill>
                  <a:srgbClr val="000000"/>
                </a:solidFill>
                <a:effectLst/>
              </a:rPr>
            </a:br>
            <a:endParaRPr lang="nl-NL" sz="1000" b="0" i="0" dirty="0">
              <a:solidFill>
                <a:srgbClr val="000000"/>
              </a:solidFill>
              <a:effectLst/>
            </a:endParaRPr>
          </a:p>
          <a:p>
            <a:pPr algn="l" rtl="0" fontAlgn="base">
              <a:buFont typeface="+mj-lt"/>
              <a:buAutoNum type="arabicPeriod" startAt="3"/>
            </a:pPr>
            <a:r>
              <a:rPr lang="nl-NL" sz="2400" b="0" i="0" dirty="0">
                <a:solidFill>
                  <a:srgbClr val="000000"/>
                </a:solidFill>
                <a:effectLst/>
              </a:rPr>
              <a:t>We werken als juridisch en economisch zelfstandige entiteit (stichting) die zelf verantwoordelijk is voor haar inhoudelijk en bedrijfseconomisch functioneren. </a:t>
            </a:r>
            <a:endParaRPr lang="nl-NL" sz="2400" dirty="0">
              <a:solidFill>
                <a:srgbClr val="000000"/>
              </a:solidFill>
            </a:endParaRPr>
          </a:p>
          <a:p>
            <a:pPr algn="l" rtl="0" fontAlgn="base">
              <a:buFont typeface="+mj-lt"/>
              <a:buAutoNum type="arabicPeriod" startAt="3"/>
            </a:pPr>
            <a:r>
              <a:rPr lang="nl-NL" sz="2400" b="0" i="0" dirty="0">
                <a:solidFill>
                  <a:srgbClr val="000000"/>
                </a:solidFill>
                <a:effectLst/>
              </a:rPr>
              <a:t> Na 1 of 2 jaren met aanloopverliezen draait het klooster tenminste een neutraal financieel resultaat.</a:t>
            </a:r>
          </a:p>
        </p:txBody>
      </p:sp>
      <p:pic>
        <p:nvPicPr>
          <p:cNvPr id="7" name="Afbeelding 6">
            <a:extLst>
              <a:ext uri="{FF2B5EF4-FFF2-40B4-BE49-F238E27FC236}">
                <a16:creationId xmlns:a16="http://schemas.microsoft.com/office/drawing/2014/main" id="{A2D5F3B4-9979-4463-BBDC-487A399D67E8}"/>
              </a:ext>
            </a:extLst>
          </p:cNvPr>
          <p:cNvPicPr>
            <a:picLocks noChangeAspect="1"/>
          </p:cNvPicPr>
          <p:nvPr/>
        </p:nvPicPr>
        <p:blipFill>
          <a:blip r:embed="rId3"/>
          <a:stretch>
            <a:fillRect/>
          </a:stretch>
        </p:blipFill>
        <p:spPr>
          <a:xfrm>
            <a:off x="8493651" y="365125"/>
            <a:ext cx="3288382" cy="5847956"/>
          </a:xfrm>
          <a:prstGeom prst="rect">
            <a:avLst/>
          </a:prstGeom>
        </p:spPr>
      </p:pic>
    </p:spTree>
    <p:extLst>
      <p:ext uri="{BB962C8B-B14F-4D97-AF65-F5344CB8AC3E}">
        <p14:creationId xmlns:p14="http://schemas.microsoft.com/office/powerpoint/2010/main" val="166755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0B254A-ADCD-2454-4870-08BAE6F11628}"/>
              </a:ext>
            </a:extLst>
          </p:cNvPr>
          <p:cNvSpPr>
            <a:spLocks noGrp="1"/>
          </p:cNvSpPr>
          <p:nvPr>
            <p:ph type="title"/>
          </p:nvPr>
        </p:nvSpPr>
        <p:spPr/>
        <p:txBody>
          <a:bodyPr/>
          <a:lstStyle/>
          <a:p>
            <a:r>
              <a:rPr lang="nl-NL" dirty="0"/>
              <a:t>Wat gaan we doen?</a:t>
            </a:r>
          </a:p>
        </p:txBody>
      </p:sp>
      <p:sp>
        <p:nvSpPr>
          <p:cNvPr id="3" name="Tijdelijke aanduiding voor inhoud 2">
            <a:extLst>
              <a:ext uri="{FF2B5EF4-FFF2-40B4-BE49-F238E27FC236}">
                <a16:creationId xmlns:a16="http://schemas.microsoft.com/office/drawing/2014/main" id="{7F1E3A84-1B4C-8119-A72B-B1288F771DDA}"/>
              </a:ext>
            </a:extLst>
          </p:cNvPr>
          <p:cNvSpPr>
            <a:spLocks noGrp="1"/>
          </p:cNvSpPr>
          <p:nvPr>
            <p:ph idx="1"/>
          </p:nvPr>
        </p:nvSpPr>
        <p:spPr>
          <a:xfrm>
            <a:off x="310023" y="1861839"/>
            <a:ext cx="10515600" cy="4351338"/>
          </a:xfrm>
        </p:spPr>
        <p:txBody>
          <a:bodyPr>
            <a:normAutofit fontScale="92500"/>
          </a:bodyPr>
          <a:lstStyle/>
          <a:p>
            <a:pPr lvl="1"/>
            <a:r>
              <a:rPr lang="nl-NL" sz="3200" dirty="0"/>
              <a:t>Stilteretraites</a:t>
            </a:r>
          </a:p>
          <a:p>
            <a:pPr lvl="1"/>
            <a:r>
              <a:rPr lang="nl-NL" sz="3200" dirty="0"/>
              <a:t>Leiderschapsontwikkeling</a:t>
            </a:r>
          </a:p>
          <a:p>
            <a:pPr lvl="1"/>
            <a:r>
              <a:rPr lang="nl-NL" sz="3200" dirty="0"/>
              <a:t>Wandelretraites</a:t>
            </a:r>
          </a:p>
          <a:p>
            <a:pPr lvl="1"/>
            <a:r>
              <a:rPr lang="nl-NL" sz="3200" dirty="0"/>
              <a:t>Omgaan met rouw/verlies; </a:t>
            </a:r>
            <a:r>
              <a:rPr lang="nl-NL" sz="3200" dirty="0" err="1"/>
              <a:t>burnout</a:t>
            </a:r>
            <a:r>
              <a:rPr lang="nl-NL" sz="3200" dirty="0"/>
              <a:t> </a:t>
            </a:r>
          </a:p>
          <a:p>
            <a:pPr lvl="1"/>
            <a:r>
              <a:rPr lang="nl-NL" sz="3200" dirty="0"/>
              <a:t>Thema weekenden (muziek/kunst, specifieke doelgroepen)</a:t>
            </a:r>
          </a:p>
          <a:p>
            <a:pPr lvl="1"/>
            <a:r>
              <a:rPr lang="nl-NL" sz="3200" dirty="0"/>
              <a:t>Trainingen en cursussen die passen binnen onze missie en visie</a:t>
            </a:r>
          </a:p>
          <a:p>
            <a:pPr marL="457200" lvl="1" indent="0">
              <a:buNone/>
            </a:pPr>
            <a:endParaRPr lang="nl-NL" sz="3200" dirty="0"/>
          </a:p>
          <a:p>
            <a:pPr marL="457200" lvl="1" indent="0">
              <a:buNone/>
            </a:pPr>
            <a:r>
              <a:rPr lang="nl-NL" sz="3200" dirty="0"/>
              <a:t>Dagopening &amp; -sluiting in de Dorpskerk (vrij toegankelijk)</a:t>
            </a:r>
          </a:p>
          <a:p>
            <a:pPr lvl="1"/>
            <a:endParaRPr lang="nl-NL" sz="3200" dirty="0"/>
          </a:p>
          <a:p>
            <a:pPr lvl="1"/>
            <a:endParaRPr lang="nl-NL" sz="3200" dirty="0"/>
          </a:p>
        </p:txBody>
      </p:sp>
      <p:pic>
        <p:nvPicPr>
          <p:cNvPr id="8" name="Afbeelding 7" descr="Afbeelding met duin, zandduin, natuur, zand">
            <a:extLst>
              <a:ext uri="{FF2B5EF4-FFF2-40B4-BE49-F238E27FC236}">
                <a16:creationId xmlns:a16="http://schemas.microsoft.com/office/drawing/2014/main" id="{7D6B1BE8-E92A-3249-6AF0-230422EA4E8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131172" y="342877"/>
            <a:ext cx="4634341" cy="3078178"/>
          </a:xfrm>
          <a:prstGeom prst="rect">
            <a:avLst/>
          </a:prstGeom>
        </p:spPr>
      </p:pic>
      <p:sp>
        <p:nvSpPr>
          <p:cNvPr id="9" name="Tekstvak 8">
            <a:extLst>
              <a:ext uri="{FF2B5EF4-FFF2-40B4-BE49-F238E27FC236}">
                <a16:creationId xmlns:a16="http://schemas.microsoft.com/office/drawing/2014/main" id="{BA1BA8BD-2C21-2BFE-6648-20BCE9345CA6}"/>
              </a:ext>
            </a:extLst>
          </p:cNvPr>
          <p:cNvSpPr txBox="1"/>
          <p:nvPr/>
        </p:nvSpPr>
        <p:spPr>
          <a:xfrm>
            <a:off x="933480" y="6858000"/>
            <a:ext cx="10325040" cy="230832"/>
          </a:xfrm>
          <a:prstGeom prst="rect">
            <a:avLst/>
          </a:prstGeom>
          <a:noFill/>
        </p:spPr>
        <p:txBody>
          <a:bodyPr wrap="square" rtlCol="0">
            <a:spAutoFit/>
          </a:bodyPr>
          <a:lstStyle/>
          <a:p>
            <a:r>
              <a:rPr lang="nl-NL" sz="900">
                <a:hlinkClick r:id="rId4" tooltip="https://andtraveller.com/en/tours/dune-hiking-in-namibia/"/>
              </a:rPr>
              <a:t>Deze foto</a:t>
            </a:r>
            <a:r>
              <a:rPr lang="nl-NL" sz="900"/>
              <a:t> van Onbekende auteur is gelicentieerd onder </a:t>
            </a:r>
            <a:r>
              <a:rPr lang="nl-NL" sz="900">
                <a:hlinkClick r:id="rId5" tooltip="https://creativecommons.org/licenses/by/3.0/"/>
              </a:rPr>
              <a:t>CC BY</a:t>
            </a:r>
            <a:endParaRPr lang="nl-NL" sz="900"/>
          </a:p>
        </p:txBody>
      </p:sp>
    </p:spTree>
    <p:extLst>
      <p:ext uri="{BB962C8B-B14F-4D97-AF65-F5344CB8AC3E}">
        <p14:creationId xmlns:p14="http://schemas.microsoft.com/office/powerpoint/2010/main" val="289283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540</TotalTime>
  <Words>1297</Words>
  <Application>Microsoft Office PowerPoint</Application>
  <PresentationFormat>Breedbeeld</PresentationFormat>
  <Paragraphs>157</Paragraphs>
  <Slides>20</Slides>
  <Notes>19</Notes>
  <HiddenSlides>0</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20</vt:i4>
      </vt:variant>
    </vt:vector>
  </HeadingPairs>
  <TitlesOfParts>
    <vt:vector size="28" baseType="lpstr">
      <vt:lpstr>Aptos</vt:lpstr>
      <vt:lpstr>Aptos Display</vt:lpstr>
      <vt:lpstr>Arial</vt:lpstr>
      <vt:lpstr>Calibri</vt:lpstr>
      <vt:lpstr>Times New Roman</vt:lpstr>
      <vt:lpstr>Wingdings</vt:lpstr>
      <vt:lpstr>Kantoorthema</vt:lpstr>
      <vt:lpstr>1_Kantoorthema</vt:lpstr>
      <vt:lpstr>PowerPoint-presentatie</vt:lpstr>
      <vt:lpstr>Onze droom…</vt:lpstr>
      <vt:lpstr>Missie </vt:lpstr>
      <vt:lpstr>Visie (1)</vt:lpstr>
      <vt:lpstr>Visie (2)</vt:lpstr>
      <vt:lpstr>Kernwaarden</vt:lpstr>
      <vt:lpstr>Basis-eisen (1)</vt:lpstr>
      <vt:lpstr>Basis-eisen (2)</vt:lpstr>
      <vt:lpstr>Wat gaan we doen?</vt:lpstr>
      <vt:lpstr>Wat gaan we nog meer doen?</vt:lpstr>
      <vt:lpstr>Wat hebben we tot nu toe gedaan?</vt:lpstr>
      <vt:lpstr>Hoofdconclusies</vt:lpstr>
      <vt:lpstr>Gaat de PGO linksaf of rechtsaf ?</vt:lpstr>
      <vt:lpstr>Wat bezit de PGO ?</vt:lpstr>
      <vt:lpstr>Om wat voor investering gaat het?</vt:lpstr>
      <vt:lpstr>Kunnen we dat wel betalen?</vt:lpstr>
      <vt:lpstr>Paneldiscussie &amp; Vragen  </vt:lpstr>
      <vt:lpstr>Stappen na nu (1)</vt:lpstr>
      <vt:lpstr>Stappen na nu (2)</vt:lpstr>
      <vt:lpstr>Tenslotte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Klankbordgroep</dc:title>
  <dc:creator>wj wezeman</dc:creator>
  <cp:lastModifiedBy>Jan Herlaar</cp:lastModifiedBy>
  <cp:revision>8</cp:revision>
  <cp:lastPrinted>2024-02-26T11:43:59Z</cp:lastPrinted>
  <dcterms:created xsi:type="dcterms:W3CDTF">2024-02-22T12:41:22Z</dcterms:created>
  <dcterms:modified xsi:type="dcterms:W3CDTF">2024-09-18T21:01:15Z</dcterms:modified>
</cp:coreProperties>
</file>